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4" r:id="rId4"/>
    <p:sldId id="265" r:id="rId5"/>
    <p:sldId id="262" r:id="rId6"/>
    <p:sldId id="261" r:id="rId7"/>
    <p:sldId id="317" r:id="rId8"/>
    <p:sldId id="399" r:id="rId9"/>
    <p:sldId id="398" r:id="rId10"/>
    <p:sldId id="316" r:id="rId11"/>
    <p:sldId id="258" r:id="rId12"/>
    <p:sldId id="263" r:id="rId13"/>
    <p:sldId id="318" r:id="rId14"/>
    <p:sldId id="322" r:id="rId15"/>
    <p:sldId id="320" r:id="rId16"/>
    <p:sldId id="386" r:id="rId17"/>
    <p:sldId id="326" r:id="rId18"/>
    <p:sldId id="325" r:id="rId19"/>
    <p:sldId id="323" r:id="rId20"/>
    <p:sldId id="319" r:id="rId21"/>
    <p:sldId id="330" r:id="rId22"/>
    <p:sldId id="340" r:id="rId23"/>
    <p:sldId id="362" r:id="rId24"/>
    <p:sldId id="332" r:id="rId25"/>
    <p:sldId id="363" r:id="rId26"/>
    <p:sldId id="343" r:id="rId27"/>
    <p:sldId id="344" r:id="rId28"/>
    <p:sldId id="365" r:id="rId29"/>
    <p:sldId id="377" r:id="rId30"/>
    <p:sldId id="368" r:id="rId31"/>
    <p:sldId id="375" r:id="rId32"/>
    <p:sldId id="374" r:id="rId33"/>
    <p:sldId id="259" r:id="rId34"/>
    <p:sldId id="369" r:id="rId35"/>
    <p:sldId id="347" r:id="rId36"/>
    <p:sldId id="380" r:id="rId37"/>
    <p:sldId id="381" r:id="rId38"/>
    <p:sldId id="367" r:id="rId39"/>
    <p:sldId id="378" r:id="rId40"/>
    <p:sldId id="353" r:id="rId41"/>
    <p:sldId id="390" r:id="rId42"/>
    <p:sldId id="355" r:id="rId43"/>
    <p:sldId id="400" r:id="rId44"/>
    <p:sldId id="385" r:id="rId45"/>
    <p:sldId id="388" r:id="rId46"/>
    <p:sldId id="389" r:id="rId47"/>
    <p:sldId id="359" r:id="rId48"/>
    <p:sldId id="360" r:id="rId49"/>
    <p:sldId id="397" r:id="rId50"/>
    <p:sldId id="383" r:id="rId51"/>
    <p:sldId id="387" r:id="rId52"/>
    <p:sldId id="394" r:id="rId53"/>
  </p:sldIdLst>
  <p:sldSz cx="18288000" cy="10287000"/>
  <p:notesSz cx="6858000" cy="9144000"/>
  <p:embeddedFontLst>
    <p:embeddedFont>
      <p:font typeface="Pretendard Black" panose="020B0200000000000000" pitchFamily="34" charset="-128"/>
      <p:regular r:id="rId55"/>
      <p:bold r:id="rId56"/>
    </p:embeddedFont>
    <p:embeddedFont>
      <p:font typeface="Pretendard ExtraBold" panose="020B0200000000000000" pitchFamily="34" charset="-128"/>
      <p:regular r:id="rId57"/>
      <p:bold r:id="rId56"/>
    </p:embeddedFont>
    <p:embeddedFont>
      <p:font typeface="Pretendard SemiBold" panose="020B0200000000000000" pitchFamily="34" charset="-128"/>
      <p:regular r:id="rId58"/>
      <p:bold r:id="rId58"/>
    </p:embeddedFont>
    <p:embeddedFont>
      <p:font typeface="Courgette Regular" panose="02000603070400060004" pitchFamily="2" charset="0"/>
      <p:regular r:id="rId59"/>
    </p:embeddedFont>
    <p:embeddedFont>
      <p:font typeface="Noto Sans KR" panose="020B0200000000000000" pitchFamily="34" charset="-128"/>
      <p:regular r:id="rId60"/>
      <p:bold r:id="rId61"/>
    </p:embeddedFont>
    <p:embeddedFont>
      <p:font typeface="Noto Sans KR Black" panose="020B0200000000000000" pitchFamily="34" charset="-128"/>
      <p:bold r:id="rId62"/>
    </p:embeddedFont>
    <p:embeddedFont>
      <p:font typeface="Noto Sans KR ExtraBold" panose="020B0200000000000000" pitchFamily="34" charset="-128"/>
      <p:bold r:id="rId63"/>
    </p:embeddedFont>
    <p:embeddedFont>
      <p:font typeface="Noto Sans KR Light" panose="020B0200000000000000" pitchFamily="34" charset="-128"/>
      <p:regular r:id="rId64"/>
    </p:embeddedFont>
    <p:embeddedFont>
      <p:font typeface="Noto Sans KR Medium" panose="020B0200000000000000" pitchFamily="34" charset="-128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32"/>
    <a:srgbClr val="FFFFFF"/>
    <a:srgbClr val="EFEFEF"/>
    <a:srgbClr val="864C1E"/>
    <a:srgbClr val="000000"/>
    <a:srgbClr val="D77B2F"/>
    <a:srgbClr val="FF0000"/>
    <a:srgbClr val="8E8E8E"/>
    <a:srgbClr val="FBB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DBC3F7-D66F-4722-AB2F-7D68747F473A}" v="4" dt="2024-10-14T11:25:53.890"/>
    <p1510:client id="{ED0FD1A5-A7CD-4B5E-BC26-A5DD8BAF0967}" v="7" dt="2024-10-15T00:40:02.037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86984" autoAdjust="0"/>
  </p:normalViewPr>
  <p:slideViewPr>
    <p:cSldViewPr>
      <p:cViewPr>
        <p:scale>
          <a:sx n="66" d="100"/>
          <a:sy n="66" d="100"/>
        </p:scale>
        <p:origin x="1320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8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8AFD9-91D0-7F42-8583-8A59EFE3B788}" type="datetimeFigureOut">
              <a:rPr kumimoji="1" lang="ko-Kore-KR" altLang="en-US" smtClean="0"/>
              <a:t>2024. 10. 15.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DC13B-E5D5-BE4A-9499-D8C94AC19BF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18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안녕하세요 </a:t>
            </a:r>
            <a:r>
              <a:rPr kumimoji="1" lang="en-US" altLang="ko-KR"/>
              <a:t>MY </a:t>
            </a:r>
            <a:r>
              <a:rPr kumimoji="1" lang="ko-KR" altLang="en-US"/>
              <a:t>팀 발표 시작하겠습니다</a:t>
            </a:r>
            <a:r>
              <a:rPr kumimoji="1" lang="en-US" altLang="ko-KR"/>
              <a:t>.</a:t>
            </a:r>
          </a:p>
          <a:p>
            <a:endParaRPr kumimoji="1" lang="en-US" altLang="en-US"/>
          </a:p>
          <a:p>
            <a:r>
              <a:rPr kumimoji="1" lang="ko-KR" altLang="en-US"/>
              <a:t>저희는 </a:t>
            </a:r>
            <a:r>
              <a:rPr kumimoji="1" lang="ko-KR" altLang="en-US" err="1"/>
              <a:t>인플루언서</a:t>
            </a:r>
            <a:r>
              <a:rPr kumimoji="1" lang="ko-KR" altLang="en-US"/>
              <a:t> 성장 전략 컨설팅을 주제로 서비스를 진행 중입니다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246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</a:t>
            </a:r>
            <a:r>
              <a:rPr lang="ko-KR" altLang="en-US" err="1"/>
              <a:t>인플루언서</a:t>
            </a:r>
            <a:r>
              <a:rPr lang="ko-KR" altLang="en-US"/>
              <a:t> 육성에 초점을 맞췄습니다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저희 </a:t>
            </a:r>
            <a:r>
              <a:rPr lang="en-US" altLang="ko-KR"/>
              <a:t>Cooing </a:t>
            </a:r>
            <a:r>
              <a:rPr lang="ko-KR" altLang="en-US"/>
              <a:t>서비스는 예비 </a:t>
            </a:r>
            <a:r>
              <a:rPr lang="ko-KR" altLang="en-US" err="1"/>
              <a:t>인플루언서에게</a:t>
            </a:r>
            <a:r>
              <a:rPr lang="ko-KR" altLang="en-US"/>
              <a:t> 성장 전략을 </a:t>
            </a:r>
            <a:r>
              <a:rPr lang="en-US" altLang="ko-KR"/>
              <a:t>LLM</a:t>
            </a:r>
            <a:r>
              <a:rPr lang="ko-KR" altLang="en-US"/>
              <a:t>으로 생성하여</a:t>
            </a:r>
            <a:endParaRPr lang="en-US" altLang="ko-KR"/>
          </a:p>
          <a:p>
            <a:r>
              <a:rPr lang="ko-KR" altLang="en-US"/>
              <a:t>서비스의 접근성을 높이고 경제적 부담을 줄일 것입니다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542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LLM</a:t>
            </a:r>
            <a:r>
              <a:rPr lang="ko-KR" altLang="en-US"/>
              <a:t>으로 성장 전략을 생성하기 위해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사용자의 성향과 되고 싶은 </a:t>
            </a:r>
            <a:r>
              <a:rPr lang="ko-KR" altLang="en-US" err="1"/>
              <a:t>인플루언서를</a:t>
            </a:r>
            <a:r>
              <a:rPr lang="ko-KR" altLang="en-US"/>
              <a:t> 입력으로 받습니다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8176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저희의 </a:t>
            </a:r>
            <a:r>
              <a:rPr lang="en-US" altLang="ko-KR"/>
              <a:t>MVP</a:t>
            </a:r>
            <a:r>
              <a:rPr lang="ko-KR" altLang="en-US"/>
              <a:t>는 다음과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사용자의 성향을 조사하여 그 사람만의 성장 전략을 도출하며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참고할 </a:t>
            </a:r>
            <a:r>
              <a:rPr lang="ko-KR" altLang="en-US" err="1"/>
              <a:t>인플루언서</a:t>
            </a:r>
            <a:r>
              <a:rPr lang="ko-KR" altLang="en-US"/>
              <a:t> 추천을 통해</a:t>
            </a:r>
            <a:r>
              <a:rPr lang="en-US" altLang="ko-KR"/>
              <a:t>, </a:t>
            </a:r>
            <a:r>
              <a:rPr lang="ko-KR" altLang="en-US"/>
              <a:t>좀 더 구체적인 전략을 제공할 수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991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A145B-372A-B797-28FF-12CCED0B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A46056-162F-FE86-E2A8-916E60096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D0035-7B59-3A9F-F4C8-C35763CAF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진행 현황입니다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923B5-EAFF-BD1A-D328-DB132F78A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8639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저희는 초기에 </a:t>
            </a:r>
            <a:r>
              <a:rPr lang="en-US" altLang="ko-KR"/>
              <a:t>WBS</a:t>
            </a:r>
            <a:r>
              <a:rPr lang="ko-KR" altLang="en-US"/>
              <a:t>를 활용하여 구체적인 계획을 설계했습니다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0918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하지만 소통의 이슈로 </a:t>
            </a:r>
            <a:r>
              <a:rPr lang="en-US" altLang="ko-KR"/>
              <a:t>3</a:t>
            </a:r>
            <a:r>
              <a:rPr lang="ko-KR" altLang="en-US"/>
              <a:t>주 동안 세웠던 기획이 모두 엎어지게 되었습니다</a:t>
            </a:r>
            <a:r>
              <a:rPr lang="en-US" altLang="ko-KR"/>
              <a:t>.</a:t>
            </a:r>
          </a:p>
          <a:p>
            <a:r>
              <a:rPr lang="ko-KR" altLang="en-US"/>
              <a:t>늦어진 만큼 빠르게 서비스를 운영하기 위해 애자일 방식을 채택했습니다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9097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</a:t>
            </a:r>
            <a:r>
              <a:rPr lang="ko-KR" altLang="en-US" err="1"/>
              <a:t>노션</a:t>
            </a:r>
            <a:r>
              <a:rPr lang="ko-KR" altLang="en-US"/>
              <a:t> 페이지를 활용하여 다양한 도메인에서 발생하는 이슈들을 대응했습니다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9838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노션에</a:t>
            </a:r>
            <a:r>
              <a:rPr lang="ko-KR" altLang="en-US"/>
              <a:t> 올라온 이슈는 </a:t>
            </a:r>
            <a:r>
              <a:rPr lang="ko-KR" altLang="en-US" err="1"/>
              <a:t>슬랙</a:t>
            </a:r>
            <a:r>
              <a:rPr lang="ko-KR" altLang="en-US"/>
              <a:t> </a:t>
            </a:r>
            <a:r>
              <a:rPr lang="en-US" altLang="ko-KR" err="1"/>
              <a:t>gmail</a:t>
            </a:r>
            <a:r>
              <a:rPr lang="en-US" altLang="ko-KR"/>
              <a:t> </a:t>
            </a:r>
            <a:r>
              <a:rPr lang="ko-KR" altLang="en-US"/>
              <a:t>등 다양한 </a:t>
            </a:r>
            <a:r>
              <a:rPr lang="ko-KR" altLang="en-US" err="1"/>
              <a:t>협업툴과</a:t>
            </a:r>
            <a:r>
              <a:rPr lang="ko-KR" altLang="en-US"/>
              <a:t> 연동이 되어 빠르게 이슈를 확인하고 대응했습니다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30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매일 스크럼 회의를 하여 안건을 던지고 이를 </a:t>
            </a:r>
            <a:r>
              <a:rPr lang="ko-KR" altLang="en-US" err="1"/>
              <a:t>백로그화하여</a:t>
            </a:r>
            <a:r>
              <a:rPr lang="ko-KR" altLang="en-US"/>
              <a:t> 기능을 구현했습니다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3228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백로그를 통해 각자 어떤 기능을 진행중인지 빠르게 파악할 수 있었습니다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244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콘텐츠 목차는 </a:t>
            </a:r>
            <a:r>
              <a:rPr lang="en-US" altLang="ko-KR"/>
              <a:t>4</a:t>
            </a:r>
            <a:r>
              <a:rPr lang="ko-KR" altLang="en-US"/>
              <a:t>개의 챕터로 진행됩니다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8256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코드 구성단계에서는 다양한 요청에 강건하도록 </a:t>
            </a:r>
            <a:r>
              <a:rPr lang="en-US" altLang="ko-KR"/>
              <a:t>DDD </a:t>
            </a:r>
            <a:r>
              <a:rPr lang="ko-KR" altLang="en-US"/>
              <a:t>구조를 적용했습니다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예시는 </a:t>
            </a:r>
            <a:r>
              <a:rPr lang="ko-KR" altLang="en-US" err="1"/>
              <a:t>백엔드와</a:t>
            </a:r>
            <a:r>
              <a:rPr lang="ko-KR" altLang="en-US"/>
              <a:t> </a:t>
            </a:r>
            <a:r>
              <a:rPr lang="ko-KR" altLang="en-US" err="1"/>
              <a:t>프론트엔드의</a:t>
            </a:r>
            <a:r>
              <a:rPr lang="ko-KR" altLang="en-US"/>
              <a:t> </a:t>
            </a:r>
            <a:r>
              <a:rPr lang="en-US" altLang="ko-KR"/>
              <a:t>DDD</a:t>
            </a:r>
            <a:r>
              <a:rPr lang="ko-KR" altLang="en-US"/>
              <a:t>구조입니다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1667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서비스 구현을 위해서는 다음의 기술 스택을 </a:t>
            </a:r>
            <a:r>
              <a:rPr lang="ko-KR" altLang="en-US" err="1"/>
              <a:t>사용했구요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피드백</a:t>
            </a:r>
            <a:endParaRPr lang="en-US" altLang="ko-KR"/>
          </a:p>
          <a:p>
            <a:r>
              <a:rPr lang="ko-KR" altLang="en-US"/>
              <a:t>분야마다 </a:t>
            </a:r>
            <a:r>
              <a:rPr lang="ko-KR" altLang="en-US" err="1"/>
              <a:t>대표적인거</a:t>
            </a:r>
            <a:r>
              <a:rPr lang="ko-KR" altLang="en-US"/>
              <a:t> 하나씩 얘기하기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7168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저희의 </a:t>
            </a:r>
            <a:r>
              <a:rPr lang="en-US" altLang="ko-KR"/>
              <a:t>Database ERD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3823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b="0" i="0">
                <a:effectLst/>
                <a:latin typeface="inherit"/>
              </a:rPr>
              <a:t>현재까지 저희 서비스를 이용한</a:t>
            </a:r>
            <a:r>
              <a:rPr lang="en-US" altLang="ko-KR" b="0" i="0">
                <a:effectLst/>
                <a:latin typeface="inherit"/>
              </a:rPr>
              <a:t> 30</a:t>
            </a:r>
            <a:r>
              <a:rPr lang="ko-KR" altLang="en-US" b="0" i="0">
                <a:effectLst/>
                <a:latin typeface="inherit"/>
              </a:rPr>
              <a:t>명의 성향 데이터를 수집했고</a:t>
            </a:r>
            <a:endParaRPr lang="en-US" altLang="ko-KR" b="0" i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en-US" altLang="ko-KR" b="0" i="0" strike="sngStrike">
                <a:effectLst/>
                <a:latin typeface="inherit"/>
              </a:rPr>
              <a:t>(</a:t>
            </a:r>
            <a:r>
              <a:rPr lang="en-US" altLang="ko-KR" b="0" i="0" strike="sngStrike" err="1">
                <a:effectLst/>
                <a:latin typeface="inherit"/>
              </a:rPr>
              <a:t>created_at</a:t>
            </a:r>
            <a:r>
              <a:rPr lang="en-US" altLang="ko-KR" b="0" i="0" strike="sngStrike">
                <a:effectLst/>
                <a:latin typeface="inherit"/>
              </a:rPr>
              <a:t> </a:t>
            </a:r>
            <a:r>
              <a:rPr lang="ko-KR" altLang="en-US" b="0" i="0" strike="sngStrike">
                <a:effectLst/>
                <a:latin typeface="inherit"/>
              </a:rPr>
              <a:t>빼야 할 듯 </a:t>
            </a:r>
            <a:r>
              <a:rPr lang="en-US" altLang="ko-KR" b="0" i="0" strike="sngStrike">
                <a:effectLst/>
                <a:latin typeface="inherit"/>
              </a:rPr>
              <a:t>: </a:t>
            </a:r>
            <a:r>
              <a:rPr lang="ko-KR" altLang="en-US" b="0" i="0" strike="sngStrike">
                <a:effectLst/>
                <a:latin typeface="inherit"/>
              </a:rPr>
              <a:t>태클 </a:t>
            </a:r>
            <a:r>
              <a:rPr lang="ko-KR" altLang="en-US" b="0" i="0" strike="sngStrike" err="1">
                <a:effectLst/>
                <a:latin typeface="inherit"/>
              </a:rPr>
              <a:t>날라옴</a:t>
            </a:r>
            <a:r>
              <a:rPr lang="en-US" altLang="ko-KR" b="0" i="0" strike="sngStrike"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altLang="ko-KR" b="0" i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inherit"/>
              </a:rPr>
              <a:t>질문 구성</a:t>
            </a:r>
            <a:r>
              <a:rPr lang="en-US" altLang="ko-KR" b="0" i="0">
                <a:effectLst/>
                <a:latin typeface="inherit"/>
              </a:rPr>
              <a:t>: </a:t>
            </a:r>
            <a:r>
              <a:rPr lang="ko-KR" altLang="en-US" b="0" i="0">
                <a:effectLst/>
                <a:latin typeface="inherit"/>
              </a:rPr>
              <a:t>총 </a:t>
            </a:r>
            <a:r>
              <a:rPr lang="en-US" altLang="ko-KR" b="0" i="0">
                <a:effectLst/>
                <a:latin typeface="inherit"/>
              </a:rPr>
              <a:t>8</a:t>
            </a:r>
            <a:r>
              <a:rPr lang="ko-KR" altLang="en-US" b="0" i="0">
                <a:effectLst/>
                <a:latin typeface="inherit"/>
              </a:rPr>
              <a:t>개의 질문</a:t>
            </a:r>
            <a:r>
              <a:rPr lang="en-US" altLang="ko-KR" b="0" i="0">
                <a:effectLst/>
                <a:latin typeface="inherit"/>
              </a:rPr>
              <a:t>, </a:t>
            </a:r>
            <a:r>
              <a:rPr lang="ko-KR" altLang="en-US" b="0" i="0">
                <a:effectLst/>
                <a:latin typeface="inherit"/>
              </a:rPr>
              <a:t>질문 유형은 서술형과 선택형으로 구성되어 있음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inherit"/>
              </a:rPr>
              <a:t>답변 저장 방식</a:t>
            </a:r>
            <a:r>
              <a:rPr lang="en-US" altLang="ko-KR" b="0" i="0">
                <a:effectLst/>
                <a:latin typeface="inherit"/>
              </a:rPr>
              <a:t>: </a:t>
            </a:r>
            <a:r>
              <a:rPr lang="ko-KR" altLang="en-US" b="0" i="0">
                <a:effectLst/>
                <a:latin typeface="inherit"/>
              </a:rPr>
              <a:t>서술형 질문</a:t>
            </a:r>
            <a:r>
              <a:rPr lang="en-US" altLang="ko-KR" b="0" i="0">
                <a:effectLst/>
                <a:latin typeface="inherit"/>
              </a:rPr>
              <a:t>: '</a:t>
            </a:r>
            <a:r>
              <a:rPr lang="en-US" altLang="ko-KR" b="0" i="0" err="1">
                <a:effectLst/>
                <a:latin typeface="inherit"/>
              </a:rPr>
              <a:t>answer_text</a:t>
            </a:r>
            <a:r>
              <a:rPr lang="en-US" altLang="ko-KR" b="0" i="0">
                <a:effectLst/>
                <a:latin typeface="inherit"/>
              </a:rPr>
              <a:t>' </a:t>
            </a:r>
            <a:r>
              <a:rPr lang="ko-KR" altLang="en-US" b="0" i="0">
                <a:effectLst/>
                <a:latin typeface="inherit"/>
              </a:rPr>
              <a:t>필드에 답변이 저장됨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gg sans"/>
              </a:rPr>
              <a:t>선택형 질문</a:t>
            </a:r>
            <a:r>
              <a:rPr lang="en-US" altLang="ko-KR" b="0" i="0">
                <a:effectLst/>
                <a:latin typeface="gg sans"/>
              </a:rPr>
              <a:t>: </a:t>
            </a:r>
            <a:r>
              <a:rPr lang="ko-KR" altLang="en-US" b="0" i="0">
                <a:effectLst/>
                <a:latin typeface="gg sans"/>
              </a:rPr>
              <a:t>사용자가 선택한 </a:t>
            </a:r>
            <a:r>
              <a:rPr lang="en-US" altLang="ko-KR" b="0" i="0">
                <a:effectLst/>
                <a:latin typeface="gg sans"/>
              </a:rPr>
              <a:t>'</a:t>
            </a:r>
            <a:r>
              <a:rPr lang="en-US" altLang="ko-KR" b="0" i="0" err="1">
                <a:effectLst/>
                <a:latin typeface="gg sans"/>
              </a:rPr>
              <a:t>custom_selection</a:t>
            </a:r>
            <a:r>
              <a:rPr lang="en-US" altLang="ko-KR" b="0" i="0">
                <a:effectLst/>
                <a:latin typeface="gg sans"/>
              </a:rPr>
              <a:t>'</a:t>
            </a:r>
            <a:r>
              <a:rPr lang="ko-KR" altLang="en-US" b="0" i="0">
                <a:effectLst/>
                <a:latin typeface="gg sans"/>
              </a:rPr>
              <a:t>의 </a:t>
            </a:r>
            <a:r>
              <a:rPr lang="en-US" altLang="ko-KR" b="0" i="0">
                <a:effectLst/>
                <a:latin typeface="gg sans"/>
              </a:rPr>
              <a:t>id </a:t>
            </a:r>
            <a:r>
              <a:rPr lang="ko-KR" altLang="en-US" b="0" i="0">
                <a:effectLst/>
                <a:latin typeface="gg sans"/>
              </a:rPr>
              <a:t>값이 저장됨 </a:t>
            </a:r>
            <a:r>
              <a:rPr lang="ko-KR" altLang="en-US" b="0" i="0">
                <a:effectLst/>
                <a:latin typeface="inherit"/>
              </a:rPr>
              <a:t>답변 테이블 구조</a:t>
            </a:r>
            <a:r>
              <a:rPr lang="en-US" altLang="ko-KR" b="0" i="0">
                <a:effectLst/>
                <a:latin typeface="inherit"/>
              </a:rPr>
              <a:t>: </a:t>
            </a:r>
            <a:r>
              <a:rPr lang="ko-KR" altLang="en-US" b="0" i="0">
                <a:effectLst/>
                <a:latin typeface="inherit"/>
              </a:rPr>
              <a:t>각 질문에 대한 답변 유형을 쉽게 확인할 수 있도록 구성되어 있음</a:t>
            </a:r>
            <a:r>
              <a:rPr lang="en-US" altLang="ko-KR" b="0" i="0">
                <a:effectLst/>
                <a:latin typeface="inherit"/>
              </a:rPr>
              <a:t>. </a:t>
            </a:r>
            <a:r>
              <a:rPr lang="ko-KR" altLang="en-US" b="0" i="0">
                <a:effectLst/>
                <a:latin typeface="inherit"/>
              </a:rPr>
              <a:t>질문 유형에 따라 다음과 같은 필드가 있음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inherit"/>
              </a:rPr>
              <a:t>서술형 </a:t>
            </a:r>
            <a:r>
              <a:rPr lang="en-US" altLang="ko-KR" b="0" i="0">
                <a:effectLst/>
                <a:latin typeface="inherit"/>
              </a:rPr>
              <a:t>(</a:t>
            </a:r>
            <a:r>
              <a:rPr lang="en-US" altLang="ko-KR" b="0" i="0" err="1">
                <a:effectLst/>
                <a:latin typeface="inherit"/>
              </a:rPr>
              <a:t>answer_text</a:t>
            </a:r>
            <a:r>
              <a:rPr lang="en-US" altLang="ko-KR" b="0" i="0"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inherit"/>
              </a:rPr>
              <a:t>Boolean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inherit"/>
              </a:rPr>
              <a:t>5</a:t>
            </a:r>
            <a:r>
              <a:rPr lang="ko-KR" altLang="en-US" b="0" i="0">
                <a:effectLst/>
                <a:latin typeface="inherit"/>
              </a:rPr>
              <a:t>점 척도 </a:t>
            </a:r>
            <a:r>
              <a:rPr lang="en-US" altLang="ko-KR" b="0" i="0">
                <a:effectLst/>
                <a:latin typeface="inherit"/>
              </a:rPr>
              <a:t>(five-score)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inherit"/>
              </a:rPr>
              <a:t>선택형 </a:t>
            </a:r>
            <a:r>
              <a:rPr lang="en-US" altLang="ko-KR" b="0" i="0">
                <a:effectLst/>
                <a:latin typeface="inherit"/>
              </a:rPr>
              <a:t>(custom)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inherit"/>
              </a:rPr>
              <a:t>데이터 양</a:t>
            </a:r>
            <a:r>
              <a:rPr lang="en-US" altLang="ko-KR" b="0" i="0">
                <a:effectLst/>
                <a:latin typeface="inherit"/>
              </a:rPr>
              <a:t>:</a:t>
            </a:r>
            <a:r>
              <a:rPr lang="ko-KR" altLang="en-US" b="0" i="0">
                <a:effectLst/>
                <a:latin typeface="inherit"/>
              </a:rPr>
              <a:t>한 사용자당 </a:t>
            </a:r>
            <a:r>
              <a:rPr lang="en-US" altLang="ko-KR" b="0" i="0">
                <a:effectLst/>
                <a:latin typeface="inherit"/>
              </a:rPr>
              <a:t>8</a:t>
            </a:r>
            <a:r>
              <a:rPr lang="ko-KR" altLang="en-US" b="0" i="0">
                <a:effectLst/>
                <a:latin typeface="inherit"/>
              </a:rPr>
              <a:t>개 질문에 대한 답변이 하나의 데이터 세트를 형성함</a:t>
            </a:r>
          </a:p>
          <a:p>
            <a:r>
              <a:rPr lang="ko-KR" altLang="en-US" b="0" i="0">
                <a:effectLst/>
                <a:latin typeface="gg sans"/>
              </a:rPr>
              <a:t>총 </a:t>
            </a:r>
            <a:r>
              <a:rPr lang="en-US" altLang="ko-KR" b="0" i="0">
                <a:effectLst/>
                <a:latin typeface="gg sans"/>
              </a:rPr>
              <a:t>30</a:t>
            </a:r>
            <a:r>
              <a:rPr lang="ko-KR" altLang="en-US" b="0" i="0">
                <a:effectLst/>
                <a:latin typeface="gg sans"/>
              </a:rPr>
              <a:t>명의 사용자로부터 답변을 수집</a:t>
            </a:r>
            <a:r>
              <a:rPr lang="en-US" altLang="ko-KR" b="0" i="0">
                <a:effectLst/>
                <a:latin typeface="gg sans"/>
              </a:rPr>
              <a:t>, </a:t>
            </a:r>
            <a:r>
              <a:rPr lang="ko-KR" altLang="en-US" b="0" i="0">
                <a:effectLst/>
                <a:latin typeface="gg sans"/>
              </a:rPr>
              <a:t>결과적으로 답변 테이블에는 </a:t>
            </a:r>
            <a:r>
              <a:rPr lang="en-US" altLang="ko-KR" b="0" i="0">
                <a:effectLst/>
                <a:latin typeface="gg sans"/>
              </a:rPr>
              <a:t>240</a:t>
            </a:r>
            <a:r>
              <a:rPr lang="ko-KR" altLang="en-US" b="0" i="0">
                <a:effectLst/>
                <a:latin typeface="gg sans"/>
              </a:rPr>
              <a:t>개의 행</a:t>
            </a:r>
            <a:r>
              <a:rPr lang="en-US" altLang="ko-KR" b="0" i="0">
                <a:effectLst/>
                <a:latin typeface="gg sans"/>
              </a:rPr>
              <a:t>(30</a:t>
            </a:r>
            <a:r>
              <a:rPr lang="ko-KR" altLang="en-US" b="0" i="0">
                <a:effectLst/>
                <a:latin typeface="gg sans"/>
              </a:rPr>
              <a:t>명 </a:t>
            </a:r>
            <a:r>
              <a:rPr lang="en-US" altLang="ko-KR" b="0" i="0">
                <a:effectLst/>
                <a:latin typeface="gg sans"/>
              </a:rPr>
              <a:t>× 8</a:t>
            </a:r>
            <a:r>
              <a:rPr lang="ko-KR" altLang="en-US" b="0" i="0">
                <a:effectLst/>
                <a:latin typeface="gg sans"/>
              </a:rPr>
              <a:t>질문</a:t>
            </a:r>
            <a:r>
              <a:rPr lang="en-US" altLang="ko-KR" b="0" i="0">
                <a:effectLst/>
                <a:latin typeface="gg sans"/>
              </a:rPr>
              <a:t>)</a:t>
            </a:r>
            <a:r>
              <a:rPr lang="ko-KR" altLang="en-US" b="0" i="0">
                <a:effectLst/>
                <a:latin typeface="gg sans"/>
              </a:rPr>
              <a:t>이 존재함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403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인플루언서</a:t>
            </a:r>
            <a:r>
              <a:rPr lang="ko-KR" altLang="en-US"/>
              <a:t> 정보를 담기 위한 </a:t>
            </a:r>
            <a:r>
              <a:rPr lang="en-US" altLang="ko-KR"/>
              <a:t>RAG</a:t>
            </a:r>
            <a:r>
              <a:rPr lang="ko-KR" altLang="en-US"/>
              <a:t>용 데이터를 구축했습니다</a:t>
            </a:r>
            <a:r>
              <a:rPr lang="en-US" altLang="ko-KR"/>
              <a:t>.</a:t>
            </a:r>
          </a:p>
          <a:p>
            <a:r>
              <a:rPr lang="ko-KR" altLang="en-US"/>
              <a:t>현재는 저희가 직접 나무위키를 크롤링하여 </a:t>
            </a:r>
            <a:r>
              <a:rPr lang="ko-KR" altLang="en-US" err="1"/>
              <a:t>인플루언서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를 구축했지만</a:t>
            </a:r>
            <a:r>
              <a:rPr lang="en-US" altLang="ko-KR"/>
              <a:t>,</a:t>
            </a:r>
          </a:p>
          <a:p>
            <a:r>
              <a:rPr lang="ko-KR" altLang="en-US"/>
              <a:t>추후 검색을 </a:t>
            </a:r>
            <a:r>
              <a:rPr lang="ko-KR" altLang="en-US" err="1"/>
              <a:t>셀레니움</a:t>
            </a:r>
            <a:r>
              <a:rPr lang="ko-KR" altLang="en-US"/>
              <a:t> 등을 활용하여 데이터 수집을 자동화할 예정입니다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4975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현재 수집한 </a:t>
            </a:r>
            <a:r>
              <a:rPr lang="ko-KR" altLang="en-US" err="1"/>
              <a:t>인플루언서</a:t>
            </a:r>
            <a:r>
              <a:rPr lang="ko-KR" altLang="en-US"/>
              <a:t> 데이터의 프로토타입입니다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723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</a:t>
            </a:r>
            <a:r>
              <a:rPr lang="ko-KR" altLang="en-US" err="1"/>
              <a:t>파인튜닝을</a:t>
            </a:r>
            <a:r>
              <a:rPr lang="ko-KR" altLang="en-US"/>
              <a:t> 위한 데이터 수집 프로세스입니다</a:t>
            </a:r>
            <a:r>
              <a:rPr lang="en-US" altLang="ko-KR"/>
              <a:t>.</a:t>
            </a:r>
          </a:p>
          <a:p>
            <a:r>
              <a:rPr lang="en-US" altLang="ko-KR"/>
              <a:t>DB</a:t>
            </a:r>
            <a:r>
              <a:rPr lang="ko-KR" altLang="en-US"/>
              <a:t>에 담긴 전처리가 된 유저데이터를 꺼내 </a:t>
            </a:r>
            <a:r>
              <a:rPr lang="en-US" altLang="ko-KR"/>
              <a:t>ChatGPT</a:t>
            </a:r>
            <a:r>
              <a:rPr lang="ko-KR" altLang="en-US"/>
              <a:t>에 주어 </a:t>
            </a:r>
            <a:r>
              <a:rPr lang="en-US" altLang="ko-KR"/>
              <a:t>Q/A</a:t>
            </a:r>
            <a:r>
              <a:rPr lang="ko-KR" altLang="en-US"/>
              <a:t>로 이루어진 </a:t>
            </a:r>
            <a:r>
              <a:rPr lang="ko-KR" altLang="en-US" err="1"/>
              <a:t>파인튜닝용</a:t>
            </a:r>
            <a:r>
              <a:rPr lang="ko-KR" altLang="en-US"/>
              <a:t> 데이터셋을 생성할 계획입니다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7159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현재는 빠른 서비스를 구현하기 위해 </a:t>
            </a:r>
            <a:r>
              <a:rPr lang="en-US" altLang="ko-KR"/>
              <a:t>OpenAI API</a:t>
            </a:r>
            <a:r>
              <a:rPr lang="ko-KR" altLang="en-US"/>
              <a:t>를 활용했습니다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하지만 저희는 </a:t>
            </a:r>
            <a:r>
              <a:rPr lang="en-US" altLang="ko-KR" err="1"/>
              <a:t>sLLM</a:t>
            </a:r>
            <a:r>
              <a:rPr lang="ko-KR" altLang="en-US"/>
              <a:t>을 실현해야 하기 때문에</a:t>
            </a:r>
            <a:r>
              <a:rPr lang="en-US" altLang="ko-KR"/>
              <a:t>, </a:t>
            </a:r>
            <a:r>
              <a:rPr lang="ko-KR" altLang="en-US"/>
              <a:t>여러 바닐라 모델을 실험했고</a:t>
            </a: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비교한 결과 </a:t>
            </a:r>
            <a:r>
              <a:rPr lang="en-US" altLang="ko-KR"/>
              <a:t>Gemma2 </a:t>
            </a:r>
            <a:r>
              <a:rPr lang="ko-KR" altLang="en-US"/>
              <a:t>모델을 베이스 모델로 선정했습니다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현재 선정된 모델로 </a:t>
            </a:r>
            <a:r>
              <a:rPr lang="ko-KR" altLang="en-US" err="1"/>
              <a:t>파인튜닝을</a:t>
            </a:r>
            <a:r>
              <a:rPr lang="ko-KR" altLang="en-US"/>
              <a:t> 위한 인프라 세팅을 마쳤으며</a:t>
            </a: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중간 발표 이후에는 </a:t>
            </a:r>
            <a:r>
              <a:rPr lang="ko-KR" altLang="en-US" err="1"/>
              <a:t>파인튜닝</a:t>
            </a:r>
            <a:r>
              <a:rPr lang="ko-KR" altLang="en-US"/>
              <a:t> 모델을 사용할 것입니다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093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꾸준하게 질 좋은 데이터를 생성하고 </a:t>
            </a:r>
            <a:r>
              <a:rPr lang="ko-KR" altLang="en-US" err="1"/>
              <a:t>파인튜닝하며</a:t>
            </a:r>
            <a:r>
              <a:rPr lang="ko-KR" altLang="en-US"/>
              <a:t> 모델을 고도화하고</a:t>
            </a:r>
            <a:endParaRPr lang="en-US" altLang="ko-KR"/>
          </a:p>
          <a:p>
            <a:r>
              <a:rPr lang="ko-KR" altLang="en-US"/>
              <a:t>이에 따른 버전관리는 </a:t>
            </a:r>
            <a:r>
              <a:rPr lang="ko-KR" altLang="en-US" err="1"/>
              <a:t>허깅페이스에</a:t>
            </a:r>
            <a:r>
              <a:rPr lang="ko-KR" altLang="en-US"/>
              <a:t> 관리할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조금 더 풀어서 설명해주기 </a:t>
            </a:r>
            <a:r>
              <a:rPr lang="en-US" altLang="ko-KR"/>
              <a:t>(</a:t>
            </a:r>
            <a:r>
              <a:rPr lang="ko-KR" altLang="en-US"/>
              <a:t>구체적으로</a:t>
            </a:r>
            <a:r>
              <a:rPr lang="en-US" altLang="ko-KR"/>
              <a:t>)</a:t>
            </a:r>
          </a:p>
          <a:p>
            <a:r>
              <a:rPr lang="ko-KR" altLang="en-US"/>
              <a:t>유저 데이터가 누적되며 활용할 데이터가 많아지는데</a:t>
            </a:r>
            <a:r>
              <a:rPr lang="en-US" altLang="ko-KR"/>
              <a:t>,</a:t>
            </a:r>
          </a:p>
          <a:p>
            <a:r>
              <a:rPr lang="ko-KR" altLang="en-US"/>
              <a:t>우리는 주마다 </a:t>
            </a:r>
            <a:r>
              <a:rPr lang="ko-KR" altLang="en-US" err="1"/>
              <a:t>파인튜닝한</a:t>
            </a:r>
            <a:r>
              <a:rPr lang="ko-KR" altLang="en-US"/>
              <a:t> 모델을 </a:t>
            </a:r>
            <a:r>
              <a:rPr lang="ko-KR" altLang="en-US" err="1"/>
              <a:t>허깅페이스에</a:t>
            </a:r>
            <a:r>
              <a:rPr lang="ko-KR" altLang="en-US"/>
              <a:t> 관리할 계획입니다</a:t>
            </a:r>
            <a:r>
              <a:rPr lang="en-US" altLang="ko-KR"/>
              <a:t>.</a:t>
            </a:r>
          </a:p>
          <a:p>
            <a:r>
              <a:rPr lang="en-US" altLang="ko-KR"/>
              <a:t>(</a:t>
            </a:r>
            <a:r>
              <a:rPr lang="ko-KR" altLang="en-US"/>
              <a:t>고도화 </a:t>
            </a:r>
            <a:r>
              <a:rPr lang="en-US" altLang="ko-KR"/>
              <a:t>-&gt; </a:t>
            </a:r>
            <a:r>
              <a:rPr lang="ko-KR" altLang="en-US"/>
              <a:t>개선으로 바꾸기</a:t>
            </a:r>
            <a:r>
              <a:rPr lang="en-US" altLang="ko-KR"/>
              <a:t>)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824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 저희 서비스의 이용 과정을 설명 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웹페이지에서 성향조사를 하면 이 정보들이 </a:t>
            </a:r>
            <a:r>
              <a:rPr lang="en-US" altLang="ko-KR"/>
              <a:t>DB</a:t>
            </a:r>
            <a:r>
              <a:rPr lang="ko-KR" altLang="en-US"/>
              <a:t>에 들어가며 정제되고</a:t>
            </a:r>
            <a:endParaRPr lang="en-US" altLang="ko-KR"/>
          </a:p>
          <a:p>
            <a:r>
              <a:rPr lang="ko-KR" altLang="en-US"/>
              <a:t>정제된 데이터는 </a:t>
            </a:r>
            <a:r>
              <a:rPr lang="en-US" altLang="ko-KR"/>
              <a:t>LLM</a:t>
            </a:r>
            <a:r>
              <a:rPr lang="ko-KR" altLang="en-US"/>
              <a:t>에 키워드의 형태로 전달됩니다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736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팀원 구성입니다</a:t>
            </a:r>
            <a:r>
              <a:rPr lang="en-US" altLang="ko-KR"/>
              <a:t>.</a:t>
            </a:r>
          </a:p>
          <a:p>
            <a:r>
              <a:rPr lang="ko-KR" altLang="en-US"/>
              <a:t>발표를 </a:t>
            </a:r>
            <a:r>
              <a:rPr lang="ko-KR" altLang="en-US" err="1"/>
              <a:t>하고잇는</a:t>
            </a:r>
            <a:r>
              <a:rPr lang="ko-KR" altLang="en-US"/>
              <a:t> 저는 팀장 이호준 입니다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팀원으로 윤서님</a:t>
            </a:r>
            <a:r>
              <a:rPr lang="en-US" altLang="ko-KR"/>
              <a:t>, </a:t>
            </a:r>
            <a:r>
              <a:rPr lang="ko-KR" altLang="en-US" err="1"/>
              <a:t>근님</a:t>
            </a:r>
            <a:r>
              <a:rPr lang="en-US" altLang="ko-KR"/>
              <a:t>, </a:t>
            </a:r>
            <a:r>
              <a:rPr lang="ko-KR" altLang="en-US" err="1"/>
              <a:t>아람님</a:t>
            </a:r>
            <a:r>
              <a:rPr lang="en-US" altLang="ko-KR"/>
              <a:t>, </a:t>
            </a:r>
            <a:r>
              <a:rPr lang="ko-KR" altLang="en-US" err="1"/>
              <a:t>의헌님이</a:t>
            </a:r>
            <a:r>
              <a:rPr lang="ko-KR" altLang="en-US"/>
              <a:t> 있고 모두 다 기술 스택 관계없이 개발하고 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3498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챗봇에</a:t>
            </a:r>
            <a:r>
              <a:rPr lang="ko-KR" altLang="en-US"/>
              <a:t> 전달된 키워드들은 </a:t>
            </a:r>
            <a:r>
              <a:rPr lang="en-US" altLang="ko-KR" err="1"/>
              <a:t>CoT</a:t>
            </a:r>
            <a:r>
              <a:rPr lang="en-US" altLang="ko-KR"/>
              <a:t>, Chain of Thought </a:t>
            </a:r>
            <a:r>
              <a:rPr lang="ko-KR" altLang="en-US"/>
              <a:t>기법이 적용된 프롬프트가 적용된 채로</a:t>
            </a:r>
            <a:endParaRPr lang="en-US" altLang="ko-KR"/>
          </a:p>
          <a:p>
            <a:r>
              <a:rPr lang="en-US" altLang="ko-KR"/>
              <a:t>LLM</a:t>
            </a:r>
            <a:r>
              <a:rPr lang="ko-KR" altLang="en-US"/>
              <a:t>에게 요청을 보냅니다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err="1"/>
              <a:t>CoT</a:t>
            </a:r>
            <a:r>
              <a:rPr lang="ko-KR" altLang="en-US"/>
              <a:t>는 일반적인 프롬프트와 달리 </a:t>
            </a:r>
            <a:r>
              <a:rPr lang="en-US" altLang="ko-KR"/>
              <a:t>“LLM</a:t>
            </a:r>
            <a:r>
              <a:rPr lang="ko-KR" altLang="en-US"/>
              <a:t>의 생각을 전개하여</a:t>
            </a:r>
            <a:r>
              <a:rPr lang="en-US" altLang="ko-KR"/>
              <a:t>”</a:t>
            </a:r>
            <a:r>
              <a:rPr lang="ko-KR" altLang="en-US"/>
              <a:t> 프롬프트에 </a:t>
            </a:r>
            <a:r>
              <a:rPr lang="ko-KR" altLang="en-US" err="1"/>
              <a:t>넣음으로서</a:t>
            </a:r>
            <a:endParaRPr lang="en-US" altLang="ko-KR"/>
          </a:p>
          <a:p>
            <a:r>
              <a:rPr lang="ko-KR" altLang="en-US"/>
              <a:t>답변의 품질을 높이는 기법입니다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0132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일반적인 프롬프트를 입력으로 </a:t>
            </a:r>
            <a:r>
              <a:rPr lang="ko-KR" altLang="en-US" err="1"/>
              <a:t>넣을때는</a:t>
            </a:r>
            <a:r>
              <a:rPr lang="ko-KR" altLang="en-US"/>
              <a:t> 이와 같이 평범한 답변을 생성하지만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6239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이렇게 </a:t>
            </a:r>
            <a:r>
              <a:rPr lang="en-US" altLang="ko-KR" err="1"/>
              <a:t>CoT</a:t>
            </a:r>
            <a:r>
              <a:rPr lang="ko-KR" altLang="en-US"/>
              <a:t>를 적용한 프롬프트를 넣어주면</a:t>
            </a:r>
            <a:endParaRPr lang="en-US" altLang="ko-KR"/>
          </a:p>
          <a:p>
            <a:r>
              <a:rPr lang="ko-KR" altLang="en-US"/>
              <a:t>출력 포맷 뿐만 아니라 글 퀄리티도 높아진 답변을 받을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포맷이 예뻐진다 </a:t>
            </a:r>
            <a:r>
              <a:rPr lang="en-US" altLang="ko-KR"/>
              <a:t>-&gt; </a:t>
            </a:r>
            <a:r>
              <a:rPr lang="ko-KR" altLang="en-US"/>
              <a:t>포맷이 구조화된다</a:t>
            </a:r>
            <a:r>
              <a:rPr lang="en-US" altLang="ko-KR"/>
              <a:t>. (</a:t>
            </a:r>
            <a:r>
              <a:rPr lang="ko-KR" altLang="en-US"/>
              <a:t>더 좋은 구조를 가지게 된다</a:t>
            </a:r>
            <a:r>
              <a:rPr lang="en-US" altLang="ko-KR"/>
              <a:t>.)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90033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뿐만 아니라 저희는 </a:t>
            </a:r>
            <a:r>
              <a:rPr lang="en-US" altLang="ko-KR"/>
              <a:t>RAG </a:t>
            </a:r>
            <a:r>
              <a:rPr lang="ko-KR" altLang="en-US"/>
              <a:t>기법을 적용하기 위해서 </a:t>
            </a:r>
            <a:r>
              <a:rPr lang="ko-KR" altLang="en-US" err="1"/>
              <a:t>인플루언서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를 벡터화 시켰습니다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벡터화 과정에는 </a:t>
            </a:r>
            <a:r>
              <a:rPr lang="en-US" altLang="ko-KR"/>
              <a:t>FAISS</a:t>
            </a:r>
            <a:r>
              <a:rPr lang="ko-KR" altLang="en-US"/>
              <a:t>를 사용했습니다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r>
              <a:rPr lang="en-US" altLang="ko-KR" b="1"/>
              <a:t>Chroma DB</a:t>
            </a:r>
            <a:r>
              <a:rPr lang="ko-KR" altLang="en-US" b="1"/>
              <a:t>가 유리한 경우</a:t>
            </a:r>
            <a:r>
              <a:rPr lang="en-US" altLang="ko-KR" b="1"/>
              <a:t>: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/>
              <a:t>LLM </a:t>
            </a:r>
            <a:r>
              <a:rPr lang="ko-KR" altLang="en-US" b="1"/>
              <a:t>기반 응용</a:t>
            </a:r>
            <a:r>
              <a:rPr lang="en-US" altLang="ko-KR"/>
              <a:t>: </a:t>
            </a:r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문서 </a:t>
            </a:r>
            <a:r>
              <a:rPr lang="ko-KR" altLang="en-US" err="1"/>
              <a:t>임베딩을</a:t>
            </a:r>
            <a:r>
              <a:rPr lang="ko-KR" altLang="en-US"/>
              <a:t> 사용한 검색과 텍스트 기반 추천 시스템에 적합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메타데이터 처리</a:t>
            </a:r>
            <a:r>
              <a:rPr lang="ko-KR" altLang="en-US"/>
              <a:t>가 필요한 경우</a:t>
            </a:r>
            <a:r>
              <a:rPr lang="en-US" altLang="ko-KR"/>
              <a:t>: </a:t>
            </a:r>
            <a:r>
              <a:rPr lang="ko-KR" altLang="en-US"/>
              <a:t>벡터 외에 추가 정보</a:t>
            </a:r>
            <a:r>
              <a:rPr lang="en-US" altLang="ko-KR"/>
              <a:t>(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제목 등</a:t>
            </a:r>
            <a:r>
              <a:rPr lang="en-US" altLang="ko-KR"/>
              <a:t>)</a:t>
            </a:r>
            <a:r>
              <a:rPr lang="ko-KR" altLang="en-US"/>
              <a:t>를 함께 검색하고자 할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빠르게 프로토타입을 만들고</a:t>
            </a:r>
            <a:r>
              <a:rPr lang="en-US" altLang="ko-KR"/>
              <a:t>, </a:t>
            </a:r>
            <a:r>
              <a:rPr lang="ko-KR" altLang="en-US" b="1"/>
              <a:t>동적으로 데이터 삽입</a:t>
            </a:r>
            <a:r>
              <a:rPr lang="en-US" altLang="ko-KR" b="1"/>
              <a:t>/</a:t>
            </a:r>
            <a:r>
              <a:rPr lang="ko-KR" altLang="en-US" b="1"/>
              <a:t>삭제</a:t>
            </a:r>
            <a:r>
              <a:rPr lang="ko-KR" altLang="en-US"/>
              <a:t>가 필요한 경우</a:t>
            </a:r>
          </a:p>
          <a:p>
            <a:r>
              <a:rPr lang="en-US" altLang="ko-KR" b="1"/>
              <a:t>FAISS</a:t>
            </a:r>
            <a:r>
              <a:rPr lang="ko-KR" altLang="en-US" b="1"/>
              <a:t>가 유리한 경우</a:t>
            </a:r>
            <a:r>
              <a:rPr lang="en-US" altLang="ko-KR" b="1"/>
              <a:t>: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대규모 벡터 데이터</a:t>
            </a:r>
            <a:r>
              <a:rPr lang="ko-KR" altLang="en-US"/>
              <a:t>를 빠르게 처리하고 검색해야 할 때 </a:t>
            </a:r>
            <a:r>
              <a:rPr lang="en-US" altLang="ko-KR"/>
              <a:t>(</a:t>
            </a:r>
            <a:r>
              <a:rPr lang="ko-KR" altLang="en-US"/>
              <a:t>수십만</a:t>
            </a:r>
            <a:r>
              <a:rPr lang="en-US" altLang="ko-KR"/>
              <a:t>~</a:t>
            </a:r>
            <a:r>
              <a:rPr lang="ko-KR" altLang="en-US"/>
              <a:t>수백만 개</a:t>
            </a:r>
            <a:r>
              <a:rPr lang="en-US" altLang="ko-KR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이미지 검색</a:t>
            </a:r>
            <a:r>
              <a:rPr lang="ko-KR" altLang="en-US"/>
              <a:t>과 같은 고성능 벡터 연산이 중요한 경우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GPU </a:t>
            </a:r>
            <a:r>
              <a:rPr lang="ko-KR" altLang="en-US"/>
              <a:t>가속이 가능한 환경에서 </a:t>
            </a:r>
            <a:r>
              <a:rPr lang="ko-KR" altLang="en-US" b="1"/>
              <a:t>고성능 검색 엔진</a:t>
            </a:r>
            <a:r>
              <a:rPr lang="ko-KR" altLang="en-US"/>
              <a:t>을 구축하고자 할 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정확성보다는 빠른 응답이 중요한 </a:t>
            </a:r>
            <a:r>
              <a:rPr lang="ko-KR" altLang="en-US" b="1"/>
              <a:t>추천 시스템</a:t>
            </a:r>
            <a:r>
              <a:rPr lang="ko-KR" altLang="en-US"/>
              <a:t>에 적합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651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RAG</a:t>
            </a:r>
            <a:r>
              <a:rPr lang="ko-KR" altLang="en-US"/>
              <a:t>의 결과입니다</a:t>
            </a:r>
            <a:r>
              <a:rPr lang="en-US" altLang="ko-KR"/>
              <a:t>.</a:t>
            </a:r>
          </a:p>
          <a:p>
            <a:r>
              <a:rPr lang="en-US" altLang="ko-KR"/>
              <a:t>RAG</a:t>
            </a:r>
            <a:r>
              <a:rPr lang="ko-KR" altLang="en-US"/>
              <a:t> 적용 전</a:t>
            </a:r>
            <a:r>
              <a:rPr lang="en-US" altLang="ko-KR"/>
              <a:t>/</a:t>
            </a:r>
            <a:r>
              <a:rPr lang="ko-KR" altLang="en-US"/>
              <a:t>후로 아래에 있는 프롬프트를 입력으로 주었을 때</a:t>
            </a:r>
            <a:r>
              <a:rPr lang="en-US" altLang="ko-KR"/>
              <a:t>,</a:t>
            </a:r>
          </a:p>
          <a:p>
            <a:r>
              <a:rPr lang="ko-KR" altLang="en-US"/>
              <a:t>적용 전은 </a:t>
            </a:r>
            <a:r>
              <a:rPr lang="en-US" altLang="ko-KR"/>
              <a:t>＂</a:t>
            </a:r>
            <a:r>
              <a:rPr lang="ko-KR" altLang="en-US"/>
              <a:t>궤도</a:t>
            </a:r>
            <a:r>
              <a:rPr lang="en-US" altLang="ko-KR"/>
              <a:t>”</a:t>
            </a:r>
            <a:r>
              <a:rPr lang="ko-KR" altLang="en-US"/>
              <a:t>라는 </a:t>
            </a:r>
            <a:r>
              <a:rPr lang="ko-KR" altLang="en-US" err="1"/>
              <a:t>인플루언서를</a:t>
            </a:r>
            <a:r>
              <a:rPr lang="ko-KR" altLang="en-US"/>
              <a:t> 모르기 때문에 운동 </a:t>
            </a:r>
            <a:r>
              <a:rPr lang="ko-KR" altLang="en-US" err="1"/>
              <a:t>인플루언서라는</a:t>
            </a:r>
            <a:r>
              <a:rPr lang="ko-KR" altLang="en-US"/>
              <a:t> </a:t>
            </a:r>
            <a:r>
              <a:rPr lang="ko-KR" altLang="en-US" err="1"/>
              <a:t>할루시네이션이</a:t>
            </a:r>
            <a:r>
              <a:rPr lang="ko-KR" altLang="en-US"/>
              <a:t> 발생했지만</a:t>
            </a:r>
            <a:r>
              <a:rPr lang="en-US" altLang="ko-KR"/>
              <a:t>,</a:t>
            </a:r>
          </a:p>
          <a:p>
            <a:r>
              <a:rPr lang="en-US" altLang="ko-KR"/>
              <a:t>RAG</a:t>
            </a:r>
            <a:r>
              <a:rPr lang="ko-KR" altLang="en-US"/>
              <a:t> 적용 후 제대로 된 답변이 생성된 것을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69179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서비스의 시스템 아키텍처 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95736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ACBCE-BC12-9102-749A-1469392A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77330E-C31B-6511-EB75-43EBBF342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FA2B0A-7FEF-E73F-4E12-3DD8C3A0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다음은 바닐라 모델과 고도화한 모델의 성능을 비교했습니다</a:t>
            </a:r>
            <a:r>
              <a:rPr kumimoji="1" lang="en-US" altLang="ko-KR"/>
              <a:t>.</a:t>
            </a:r>
          </a:p>
          <a:p>
            <a:endParaRPr kumimoji="1" lang="en-US" altLang="en-US"/>
          </a:p>
          <a:p>
            <a:r>
              <a:rPr kumimoji="1" lang="ko-KR" altLang="en-US"/>
              <a:t>바닐라 모델일 때의 성장 전략은 너무 뻔한 소리만하고 포맷도 밋밋해 보입니다</a:t>
            </a:r>
            <a:r>
              <a:rPr kumimoji="1" lang="en-US" altLang="ko-KR"/>
              <a:t>.</a:t>
            </a:r>
            <a:endParaRPr kumimoji="1" lang="en-US" altLang="en-US"/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D4146D-CB1D-FC0A-771B-6379DC74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3660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78391-5316-0566-3402-6A11B2845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2AE325-2C9B-856D-35F0-D51EBB098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CDB644-EE7D-77BC-99B8-96C99EBE6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여기서 </a:t>
            </a:r>
            <a:r>
              <a:rPr kumimoji="1" lang="en-US" altLang="ko-KR" err="1"/>
              <a:t>CoT</a:t>
            </a:r>
            <a:r>
              <a:rPr kumimoji="1" lang="ko-KR" altLang="en-US"/>
              <a:t>와 </a:t>
            </a:r>
            <a:r>
              <a:rPr kumimoji="1" lang="en-US" altLang="ko-KR"/>
              <a:t>RAG</a:t>
            </a:r>
            <a:r>
              <a:rPr kumimoji="1" lang="ko-KR" altLang="en-US"/>
              <a:t>를 적용하자 답변의 포맷도 사용자들이 보기 편해졌고</a:t>
            </a:r>
            <a:endParaRPr kumimoji="1" lang="en-US" altLang="ko-KR"/>
          </a:p>
          <a:p>
            <a:r>
              <a:rPr kumimoji="1" lang="ko-KR" altLang="en-US"/>
              <a:t>답변의 퀄리티 또한 좋아졌습니다</a:t>
            </a:r>
            <a:r>
              <a:rPr kumimoji="1" lang="en-US" altLang="ko-KR"/>
              <a:t>. 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5BFBB3-90FB-7400-7A26-4BB16FEB2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3396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0819E-A399-6653-2BC4-00268194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6776CF-905D-7F59-1092-F78D6242D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6068D7-2DDD-0FD5-7C6F-E45F06A2F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다음은 저희가 서비스에 필요한 지표들을 설정하여 계산해 보았습니다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웹 서비스에서는 모두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초 이하로 나오며 서비스에 이상적으로 작동이 됩니다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LLM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추론 시간은 평균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18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초 정도 소요되나 설문 결과 응답 속도에 대한 불편사항은 없었습니다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34" charset="-127"/>
              <a:cs typeface="+mn-cs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A6AA87-90D0-3E70-F182-2A1B86496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730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저희 서비스 페이지 </a:t>
            </a:r>
            <a:r>
              <a:rPr lang="ko-KR" altLang="en-US" err="1"/>
              <a:t>마다의</a:t>
            </a:r>
            <a:r>
              <a:rPr lang="ko-KR" altLang="en-US"/>
              <a:t> </a:t>
            </a:r>
            <a:r>
              <a:rPr lang="en-US" altLang="ko-KR"/>
              <a:t>UI </a:t>
            </a:r>
            <a:r>
              <a:rPr lang="ko-KR" altLang="en-US"/>
              <a:t>구조를 구성한 그림입니다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총 </a:t>
            </a:r>
            <a:r>
              <a:rPr lang="en-US" altLang="ko-KR"/>
              <a:t>5</a:t>
            </a:r>
            <a:r>
              <a:rPr lang="ko-KR" altLang="en-US"/>
              <a:t>개의 페이지로 구성되어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010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E2CDD-AEB2-BFF8-D9E7-D22147FA3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C16347-2022-248C-ED15-53ECF6C1E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EC5F46-0C53-7D10-41AF-2ED8C4E3C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개요입니다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4ADCA4-EB9E-0D85-47CF-A28992A41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67931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웹페이지의 상호작용을 </a:t>
            </a:r>
            <a:r>
              <a:rPr lang="ko-KR" altLang="en-US" err="1"/>
              <a:t>플로우차트로</a:t>
            </a:r>
            <a:r>
              <a:rPr lang="ko-KR" altLang="en-US"/>
              <a:t> 도식화 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5973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ko-KR" altLang="en-US">
                <a:latin typeface="Noto Sans KR" panose="020B0200000000000000" pitchFamily="34" charset="-128"/>
                <a:ea typeface="Noto Sans KR" panose="020B0200000000000000" pitchFamily="34" charset="-128"/>
              </a:rPr>
              <a:t>저희는 현재까지 구글폼으로 설문조사를 진행했지만</a:t>
            </a:r>
            <a:endParaRPr lang="en-US" altLang="ko-KR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indent="0">
              <a:buFont typeface="Symbol" panose="05050102010706020507" pitchFamily="18" charset="2"/>
              <a:buNone/>
            </a:pPr>
            <a:r>
              <a:rPr lang="ko-KR" altLang="en-US">
                <a:latin typeface="Noto Sans KR" panose="020B0200000000000000" pitchFamily="34" charset="-128"/>
                <a:ea typeface="Noto Sans KR" panose="020B0200000000000000" pitchFamily="34" charset="-128"/>
              </a:rPr>
              <a:t>웹페이지에 피드백 페이지도 추가하여</a:t>
            </a:r>
            <a:r>
              <a:rPr lang="en-US" altLang="ko-KR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>
                <a:latin typeface="Noto Sans KR" panose="020B0200000000000000" pitchFamily="34" charset="-128"/>
                <a:ea typeface="Noto Sans KR" panose="020B0200000000000000" pitchFamily="34" charset="-128"/>
              </a:rPr>
              <a:t>유저 피드백을 받고 적용하며 서비스를 고도화 할 것입니다</a:t>
            </a:r>
            <a:r>
              <a:rPr lang="en-US" altLang="ko-KR">
                <a:latin typeface="Noto Sans KR" panose="020B0200000000000000" pitchFamily="34" charset="-128"/>
                <a:ea typeface="Noto Sans KR" panose="020B0200000000000000" pitchFamily="34" charset="-128"/>
              </a:rPr>
              <a:t>.</a:t>
            </a:r>
            <a:endParaRPr lang="ko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DC13B-E5D5-BE4A-9499-D8C94AC19BF7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898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45098-49F5-6250-5834-FC2A1FAF9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7CDBD5-E770-971D-5180-71EDBC28E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19038-D824-9FD2-F09E-958706489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중간 발표 이후 진행 계획입니다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B3B793-0096-3193-5E86-09F2846B4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7455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68F0C-59E4-A153-44C3-1298EBB4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F54DF3-58A0-712A-5CFC-BCBA5C94D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66241A-2247-1ED0-1EA3-19DF69C00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저희는</a:t>
            </a:r>
            <a:r>
              <a:rPr lang="en-US" altLang="ko-KR"/>
              <a:t> </a:t>
            </a:r>
            <a:r>
              <a:rPr lang="ko-KR" altLang="en-US"/>
              <a:t>성과 및 성장지표를 위해 초기 사용자를 많이 확보해야 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(</a:t>
            </a:r>
            <a:r>
              <a:rPr lang="ko-KR" altLang="en-US"/>
              <a:t>정성적으로 적었는데 </a:t>
            </a:r>
            <a:r>
              <a:rPr lang="en-US" altLang="ko-KR"/>
              <a:t>=&gt; </a:t>
            </a:r>
            <a:r>
              <a:rPr lang="ko-KR" altLang="en-US"/>
              <a:t>정량적으로 숫자가 들어가야</a:t>
            </a:r>
            <a:r>
              <a:rPr lang="en-US" altLang="ko-KR"/>
              <a:t>..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r>
              <a:rPr lang="ko-KR" altLang="en-US"/>
              <a:t>우리가 현재 서비스를 </a:t>
            </a:r>
            <a:r>
              <a:rPr lang="en-US" altLang="ko-KR"/>
              <a:t>2</a:t>
            </a:r>
            <a:r>
              <a:rPr lang="ko-KR" altLang="en-US"/>
              <a:t>주정도 했는데 </a:t>
            </a:r>
            <a:r>
              <a:rPr lang="en-US" altLang="ko-KR"/>
              <a:t>30</a:t>
            </a:r>
            <a:r>
              <a:rPr lang="ko-KR" altLang="en-US"/>
              <a:t>명 정도 모았습니다</a:t>
            </a:r>
            <a:r>
              <a:rPr lang="en-US" altLang="ko-KR"/>
              <a:t>.</a:t>
            </a:r>
          </a:p>
          <a:p>
            <a:r>
              <a:rPr lang="ko-KR" altLang="en-US"/>
              <a:t>추후 검색엔진 최적화를 통해 </a:t>
            </a:r>
            <a:r>
              <a:rPr lang="en-US" altLang="ko-KR"/>
              <a:t>1000</a:t>
            </a:r>
            <a:r>
              <a:rPr lang="ko-KR" altLang="en-US"/>
              <a:t>명의 잠재고객을 확보할 것이고</a:t>
            </a:r>
            <a:endParaRPr lang="en-US" altLang="ko-KR"/>
          </a:p>
          <a:p>
            <a:r>
              <a:rPr lang="ko-KR" altLang="en-US"/>
              <a:t>친구 초대 및 추천 이벤트를 통해</a:t>
            </a:r>
            <a:r>
              <a:rPr lang="en-US" altLang="ko-KR"/>
              <a:t> </a:t>
            </a:r>
            <a:r>
              <a:rPr lang="ko-KR" altLang="en-US"/>
              <a:t>초대 시 양쪽에게 혜택을 제공하고</a:t>
            </a:r>
            <a:endParaRPr lang="en-US" altLang="ko-KR"/>
          </a:p>
          <a:p>
            <a:r>
              <a:rPr lang="ko-KR" altLang="en-US"/>
              <a:t>출시 후 </a:t>
            </a:r>
            <a:r>
              <a:rPr lang="en-US" altLang="ko-KR"/>
              <a:t>3</a:t>
            </a:r>
            <a:r>
              <a:rPr lang="ko-KR" altLang="en-US"/>
              <a:t>개월 동안 무료 이용을 하는 방식으로</a:t>
            </a:r>
            <a:r>
              <a:rPr lang="en-US" altLang="ko-KR"/>
              <a:t> </a:t>
            </a:r>
            <a:r>
              <a:rPr lang="ko-KR" altLang="en-US"/>
              <a:t>초기 사용자를 </a:t>
            </a:r>
            <a:r>
              <a:rPr lang="en-US" altLang="ko-KR"/>
              <a:t>1</a:t>
            </a:r>
            <a:r>
              <a:rPr lang="ko-KR" altLang="en-US"/>
              <a:t>만 명 확보할 계획입니다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284B36-6866-86C9-B221-9BA35248D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0701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비즈니스적 관점에서의 진행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비즈니스 모델을 구독형으로 하여</a:t>
            </a:r>
            <a:endParaRPr lang="en-US" altLang="ko-KR" dirty="0"/>
          </a:p>
          <a:p>
            <a:r>
              <a:rPr lang="ko-KR" altLang="en-US" dirty="0"/>
              <a:t>회원 등급에 따라 차별화된 서비스를 제공할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510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저희는</a:t>
            </a:r>
            <a:r>
              <a:rPr lang="en-US" altLang="ko-KR"/>
              <a:t> </a:t>
            </a:r>
            <a:r>
              <a:rPr lang="ko-KR" altLang="en-US"/>
              <a:t>성과 및 성장지표를 위해 초기 사용자를 많이 확보해야 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(</a:t>
            </a:r>
            <a:r>
              <a:rPr lang="ko-KR" altLang="en-US"/>
              <a:t>정성적으로 적었는데 </a:t>
            </a:r>
            <a:r>
              <a:rPr lang="en-US" altLang="ko-KR"/>
              <a:t>=&gt; </a:t>
            </a:r>
            <a:r>
              <a:rPr lang="ko-KR" altLang="en-US"/>
              <a:t>정량적으로 숫자가 들어가야</a:t>
            </a:r>
            <a:r>
              <a:rPr lang="en-US" altLang="ko-KR"/>
              <a:t>..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r>
              <a:rPr lang="ko-KR" altLang="en-US"/>
              <a:t>우리가 현재 서비스를 </a:t>
            </a:r>
            <a:r>
              <a:rPr lang="en-US" altLang="ko-KR"/>
              <a:t>2</a:t>
            </a:r>
            <a:r>
              <a:rPr lang="ko-KR" altLang="en-US"/>
              <a:t>주정도 했는데 </a:t>
            </a:r>
            <a:r>
              <a:rPr lang="en-US" altLang="ko-KR"/>
              <a:t>30</a:t>
            </a:r>
            <a:r>
              <a:rPr lang="ko-KR" altLang="en-US"/>
              <a:t>명 정도 모았습니다</a:t>
            </a:r>
            <a:r>
              <a:rPr lang="en-US" altLang="ko-KR"/>
              <a:t>.</a:t>
            </a:r>
          </a:p>
          <a:p>
            <a:r>
              <a:rPr lang="ko-KR" altLang="en-US"/>
              <a:t>추후 검색엔진 최적화를 통해 </a:t>
            </a:r>
            <a:r>
              <a:rPr lang="en-US" altLang="ko-KR"/>
              <a:t>1000</a:t>
            </a:r>
            <a:r>
              <a:rPr lang="ko-KR" altLang="en-US"/>
              <a:t>명의 잠재고객을 확보할 것이고</a:t>
            </a:r>
            <a:endParaRPr lang="en-US" altLang="ko-KR"/>
          </a:p>
          <a:p>
            <a:r>
              <a:rPr lang="ko-KR" altLang="en-US"/>
              <a:t>친구 초대 및 추천 이벤트를 통해</a:t>
            </a:r>
            <a:r>
              <a:rPr lang="en-US" altLang="ko-KR"/>
              <a:t> </a:t>
            </a:r>
            <a:r>
              <a:rPr lang="ko-KR" altLang="en-US"/>
              <a:t>초대 시 양쪽에게 혜택을 제공하고</a:t>
            </a:r>
            <a:endParaRPr lang="en-US" altLang="ko-KR"/>
          </a:p>
          <a:p>
            <a:r>
              <a:rPr lang="ko-KR" altLang="en-US"/>
              <a:t>출시 후 </a:t>
            </a:r>
            <a:r>
              <a:rPr lang="en-US" altLang="ko-KR"/>
              <a:t>3</a:t>
            </a:r>
            <a:r>
              <a:rPr lang="ko-KR" altLang="en-US"/>
              <a:t>개월 동안 무료 이용을 하는 방식으로</a:t>
            </a:r>
            <a:r>
              <a:rPr lang="en-US" altLang="ko-KR"/>
              <a:t> </a:t>
            </a:r>
            <a:r>
              <a:rPr lang="ko-KR" altLang="en-US"/>
              <a:t>초기 사용자를 </a:t>
            </a:r>
            <a:r>
              <a:rPr lang="en-US" altLang="ko-KR"/>
              <a:t>1</a:t>
            </a:r>
            <a:r>
              <a:rPr lang="ko-KR" altLang="en-US"/>
              <a:t>만 명 확보할 계획입니다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06314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서비스 확장성에 대한 계획입니다</a:t>
            </a:r>
            <a:r>
              <a:rPr lang="en-US" altLang="ko-KR"/>
              <a:t>.</a:t>
            </a:r>
          </a:p>
          <a:p>
            <a:r>
              <a:rPr lang="ko-KR" altLang="en-US"/>
              <a:t>구독자로 전환된 사용자들에게는 실시간 키워드를 참고하여 컨텐츠를 제공하는 서비스와</a:t>
            </a:r>
            <a:endParaRPr lang="en-US" altLang="ko-KR"/>
          </a:p>
          <a:p>
            <a:r>
              <a:rPr lang="ko-KR" altLang="en-US"/>
              <a:t>동료 </a:t>
            </a:r>
            <a:r>
              <a:rPr lang="ko-KR" altLang="en-US" err="1"/>
              <a:t>인플루언서와의</a:t>
            </a:r>
            <a:r>
              <a:rPr lang="ko-KR" altLang="en-US"/>
              <a:t> 협업을 위한 커뮤니티 기능을 제공할 것입니다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미래비전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이런 서비스들을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할건데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이 서비스를 통해서 고객의 돈을 어떻게 확보하겠다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~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적어두기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(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항상 이게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돈이돼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?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로 질문을 하여 </a:t>
            </a: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답을하자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미래비전 관련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Q)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30330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2C374-EF40-4FF5-0844-D70BB919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D23196-2F36-D7C3-76F7-4A27BFA27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E6B3DE-D167-C4AC-E275-4044166A1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프로젝트를 시연해보겠습니다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1254BB-7F63-5B0A-B6E3-B8DBF3E8D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9431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D1267-0F2F-B927-D20A-30A5B02A1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3A5B8B-A586-4B16-81CF-5700DF1C3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1D20CB-F6F2-560F-3B9F-AE61912EE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여기까지 </a:t>
            </a:r>
            <a:r>
              <a:rPr kumimoji="1" lang="en-US" altLang="ko-KR"/>
              <a:t>MY</a:t>
            </a:r>
            <a:r>
              <a:rPr kumimoji="1" lang="ko-KR" altLang="en-US"/>
              <a:t>팀의 발표였습니다</a:t>
            </a:r>
            <a:r>
              <a:rPr kumimoji="1" lang="en-US" altLang="ko-KR"/>
              <a:t>.</a:t>
            </a:r>
          </a:p>
          <a:p>
            <a:endParaRPr kumimoji="1" lang="en-US" altLang="en-US"/>
          </a:p>
          <a:p>
            <a:r>
              <a:rPr kumimoji="1" lang="ko-KR" altLang="en-US"/>
              <a:t>지금까지 기술 구현 능력과 서비스를 위한 마음가짐을 알려주신 강사님과</a:t>
            </a:r>
            <a:endParaRPr kumimoji="1" lang="en-US" altLang="ko-KR"/>
          </a:p>
          <a:p>
            <a:r>
              <a:rPr kumimoji="1" lang="ko-KR" altLang="en-US"/>
              <a:t>프로젝트 기간동안 저희의 서비스가 흔들리지 않도록 올바른 방향으로 기획해주신 멘토님께 감사의 인사를 표합니다</a:t>
            </a:r>
            <a:r>
              <a:rPr kumimoji="1" lang="en-US" altLang="ko-KR"/>
              <a:t>.</a:t>
            </a:r>
          </a:p>
          <a:p>
            <a:endParaRPr kumimoji="1" lang="en-US" altLang="en-US"/>
          </a:p>
          <a:p>
            <a:endParaRPr kumimoji="1" lang="en-US" altLang="ko-KR"/>
          </a:p>
          <a:p>
            <a:endParaRPr kumimoji="1" lang="en-US" altLang="en-US"/>
          </a:p>
          <a:p>
            <a:endParaRPr kumimoji="1" lang="en-US" altLang="en-US"/>
          </a:p>
          <a:p>
            <a:r>
              <a:rPr kumimoji="1" lang="en-US" altLang="en-US"/>
              <a:t>10</a:t>
            </a:r>
            <a:r>
              <a:rPr kumimoji="1" lang="ko-KR" altLang="en-US"/>
              <a:t>점만점에 </a:t>
            </a:r>
            <a:r>
              <a:rPr kumimoji="1" lang="en-US" altLang="ko-KR"/>
              <a:t>9.5</a:t>
            </a:r>
            <a:r>
              <a:rPr kumimoji="1" lang="ko-KR" altLang="en-US"/>
              <a:t>점</a:t>
            </a:r>
            <a:endParaRPr kumimoji="1" lang="en-US" altLang="ko-KR"/>
          </a:p>
          <a:p>
            <a:r>
              <a:rPr kumimoji="1" lang="ko-KR" altLang="en-US"/>
              <a:t>발표가 매끄럽고</a:t>
            </a:r>
            <a:r>
              <a:rPr kumimoji="1" lang="en-US" altLang="ko-KR"/>
              <a:t>, </a:t>
            </a:r>
            <a:r>
              <a:rPr kumimoji="1" lang="ko-KR" altLang="en-US"/>
              <a:t>비주얼도 좋았다 </a:t>
            </a:r>
            <a:r>
              <a:rPr kumimoji="1" lang="en-US" altLang="ko-KR"/>
              <a:t>(</a:t>
            </a:r>
            <a:r>
              <a:rPr kumimoji="1" lang="ko-KR" altLang="en-US" err="1"/>
              <a:t>깔끔</a:t>
            </a:r>
            <a:r>
              <a:rPr kumimoji="1" lang="en-US" altLang="ko-KR"/>
              <a:t>) </a:t>
            </a:r>
            <a:r>
              <a:rPr kumimoji="1" lang="ko-KR" altLang="en-US"/>
              <a:t>화면에 딱 집중하기 좋은 내용들</a:t>
            </a:r>
            <a:r>
              <a:rPr kumimoji="1" lang="en-US" altLang="ko-KR"/>
              <a:t>, 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kumimoji="1" lang="en-US" altLang="en-US"/>
          </a:p>
          <a:p>
            <a:r>
              <a:rPr kumimoji="1" lang="ko-KR" altLang="en-US"/>
              <a:t>시간에 너무 구애 </a:t>
            </a:r>
            <a:r>
              <a:rPr kumimoji="1" lang="ko-KR" altLang="en-US" err="1"/>
              <a:t>받지말고</a:t>
            </a:r>
            <a:r>
              <a:rPr kumimoji="1" lang="ko-KR" altLang="en-US"/>
              <a:t> 조금 천천히 해도 좋을 듯</a:t>
            </a:r>
            <a:endParaRPr kumimoji="1" lang="en-US" altLang="en-US"/>
          </a:p>
          <a:p>
            <a:endParaRPr kumimoji="1" lang="en-US" altLang="en-US"/>
          </a:p>
          <a:p>
            <a:endParaRPr kumimoji="1" lang="en-US" altLang="en-US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3. </a:t>
            </a:r>
            <a:r>
              <a:rPr kumimoji="1" lang="ko-KR" altLang="en-US" err="1"/>
              <a:t>기술스택</a:t>
            </a:r>
            <a:r>
              <a:rPr kumimoji="1" lang="ko-KR" altLang="en-US"/>
              <a:t> 설명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 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8E8721-EBE5-E1DB-1FC9-3FBD4B32B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1942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7FE29-BA57-C1B1-BAAD-0EFB951E3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D6256F-5F7B-9A3C-2BAA-92AC556E2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F14E25-E8C9-9EF7-4730-21C172574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EFEC22-FA6F-BA68-40EF-34BDF77A8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8695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프로젝트명 </a:t>
            </a:r>
            <a:r>
              <a:rPr lang="en-US" altLang="ko-KR"/>
              <a:t>Cooing</a:t>
            </a:r>
            <a:r>
              <a:rPr lang="ko-KR" altLang="en-US"/>
              <a:t>은</a:t>
            </a:r>
            <a:endParaRPr lang="en-US" altLang="ko-KR"/>
          </a:p>
          <a:p>
            <a:r>
              <a:rPr kumimoji="1" lang="ko-KR" altLang="en-US" err="1"/>
              <a:t>인플루언서가</a:t>
            </a:r>
            <a:r>
              <a:rPr kumimoji="1" lang="ko-KR" altLang="en-US"/>
              <a:t> </a:t>
            </a:r>
            <a:r>
              <a:rPr kumimoji="1" lang="ko-KR" altLang="en-US" err="1"/>
              <a:t>되고싶은</a:t>
            </a:r>
            <a:r>
              <a:rPr kumimoji="1" lang="ko-KR" altLang="en-US"/>
              <a:t> 사람들에게 이렇게 하면 </a:t>
            </a:r>
            <a:r>
              <a:rPr kumimoji="1" lang="ko-KR" altLang="en-US" err="1"/>
              <a:t>인플루언서가</a:t>
            </a:r>
            <a:r>
              <a:rPr kumimoji="1" lang="ko-KR" altLang="en-US"/>
              <a:t> 될 수 있도록 가이드해주는 서비스입니다</a:t>
            </a:r>
            <a:r>
              <a:rPr kumimoji="1"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사용자 성향을 입력으로 받아 맞춤형 솔루션을 제공합니다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66028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Q1) </a:t>
            </a:r>
            <a:r>
              <a:rPr lang="ko-KR" altLang="en-US"/>
              <a:t>시스템 아키텍처상에서 </a:t>
            </a:r>
            <a:r>
              <a:rPr lang="en-US" altLang="ko-KR"/>
              <a:t>RAG</a:t>
            </a:r>
            <a:r>
              <a:rPr lang="ko-KR" altLang="en-US"/>
              <a:t>의 활용은 어떻게 했나요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ko-KR" altLang="en-US"/>
              <a:t>저희가 목표로 삼은 시스템 아키텍처는 다음과 같으며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</a:t>
            </a:r>
            <a:r>
              <a:rPr lang="ko-KR" altLang="en-US"/>
              <a:t>차 </a:t>
            </a:r>
            <a:r>
              <a:rPr lang="en-US" altLang="ko-KR"/>
              <a:t>MVP</a:t>
            </a:r>
            <a:r>
              <a:rPr lang="ko-KR" altLang="en-US"/>
              <a:t>를 위해 이 부분을 </a:t>
            </a:r>
            <a:r>
              <a:rPr lang="ko-KR" altLang="en-US" err="1"/>
              <a:t>고도화할</a:t>
            </a:r>
            <a:r>
              <a:rPr lang="ko-KR" altLang="en-US"/>
              <a:t> 계획입니다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0547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현재 수동으로 모았던 </a:t>
            </a:r>
            <a:r>
              <a:rPr lang="ko-KR" altLang="en-US" err="1"/>
              <a:t>인플루언서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를 자동화하여 </a:t>
            </a:r>
            <a:r>
              <a:rPr lang="ko-KR" altLang="en-US" err="1"/>
              <a:t>인플루언서</a:t>
            </a:r>
            <a:r>
              <a:rPr lang="ko-KR" altLang="en-US"/>
              <a:t> 데이터를 생성할 것이며</a:t>
            </a:r>
            <a:endParaRPr lang="en-US" altLang="ko-KR"/>
          </a:p>
          <a:p>
            <a:r>
              <a:rPr lang="ko-KR" altLang="en-US" err="1"/>
              <a:t>파인튜닝을</a:t>
            </a:r>
            <a:r>
              <a:rPr lang="ko-KR" altLang="en-US"/>
              <a:t> 위한 데이터셋 수립계획도 꾸준히 진행하여</a:t>
            </a:r>
            <a:endParaRPr lang="en-US" altLang="ko-KR"/>
          </a:p>
          <a:p>
            <a:r>
              <a:rPr lang="ko-KR" altLang="en-US"/>
              <a:t>중간 발표 이후 </a:t>
            </a:r>
            <a:r>
              <a:rPr lang="ko-KR" altLang="en-US" err="1"/>
              <a:t>파인튜닝</a:t>
            </a:r>
            <a:r>
              <a:rPr lang="ko-KR" altLang="en-US"/>
              <a:t> 된 모델을 활용할 것입니다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78587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수동으로 모았던 </a:t>
            </a:r>
            <a:r>
              <a:rPr lang="ko-KR" altLang="en-US" dirty="0" err="1"/>
              <a:t>인플루언서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 err="1"/>
              <a:t>를</a:t>
            </a:r>
            <a:r>
              <a:rPr lang="ko-KR" altLang="en-US" dirty="0"/>
              <a:t> 자동화하여 </a:t>
            </a:r>
            <a:r>
              <a:rPr lang="ko-KR" altLang="en-US" dirty="0" err="1"/>
              <a:t>인플루언서</a:t>
            </a:r>
            <a:r>
              <a:rPr lang="ko-KR" altLang="en-US" dirty="0"/>
              <a:t> 데이터를 생성할 것이며</a:t>
            </a:r>
            <a:endParaRPr lang="en-US" altLang="ko-KR" dirty="0"/>
          </a:p>
          <a:p>
            <a:r>
              <a:rPr lang="ko-KR" altLang="en-US" dirty="0" err="1"/>
              <a:t>파인튜닝을</a:t>
            </a:r>
            <a:r>
              <a:rPr lang="ko-KR" altLang="en-US" dirty="0"/>
              <a:t> 위한 데이터셋 수립계획도 꾸준히 진행하여</a:t>
            </a:r>
            <a:endParaRPr lang="en-US" altLang="ko-KR" dirty="0"/>
          </a:p>
          <a:p>
            <a:r>
              <a:rPr lang="ko-KR" altLang="en-US" dirty="0"/>
              <a:t>중간 발표 이후 </a:t>
            </a:r>
            <a:r>
              <a:rPr lang="ko-KR" altLang="en-US" dirty="0" err="1"/>
              <a:t>파인튜닝</a:t>
            </a:r>
            <a:r>
              <a:rPr lang="ko-KR" altLang="en-US" dirty="0"/>
              <a:t> 된 모델을 활용할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kumimoji="1" lang="ko-KR" altLang="en-US" dirty="0"/>
              <a:t>구독형 모델을 선정한 이유</a:t>
            </a:r>
            <a:r>
              <a:rPr kumimoji="1" lang="en-US" altLang="ko-KR" dirty="0"/>
              <a:t>?</a:t>
            </a:r>
          </a:p>
          <a:p>
            <a:r>
              <a:rPr kumimoji="1" lang="en-US" altLang="en-US" dirty="0"/>
              <a:t>=&gt; 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이미 웹사이트가 전반적인 전략을 알려주는데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일회성</a:t>
            </a:r>
            <a:r>
              <a:rPr kumimoji="1" lang="en-US" altLang="ko-KR" dirty="0"/>
              <a:t>) </a:t>
            </a:r>
            <a:r>
              <a:rPr kumimoji="1" lang="ko-KR" altLang="en-US" dirty="0"/>
              <a:t>다시 돌아올 이유가 있나</a:t>
            </a:r>
            <a:r>
              <a:rPr kumimoji="1" lang="en-US" altLang="ko-KR" dirty="0"/>
              <a:t>?</a:t>
            </a:r>
            <a:endParaRPr kumimoji="1" lang="en-US" altLang="en-US" dirty="0"/>
          </a:p>
          <a:p>
            <a:r>
              <a:rPr kumimoji="1" lang="en-US" altLang="en-US" dirty="0"/>
              <a:t>=&gt; </a:t>
            </a:r>
            <a:r>
              <a:rPr kumimoji="1" lang="ko-KR" altLang="en-US" dirty="0"/>
              <a:t>서비스 확장으로 꾸준한 케어를 해주겠다</a:t>
            </a:r>
            <a:r>
              <a:rPr kumimoji="1" lang="en-US" altLang="ko-KR" dirty="0"/>
              <a:t>.</a:t>
            </a:r>
            <a:endParaRPr kumimoji="1" lang="en-US" altLang="en-US" dirty="0"/>
          </a:p>
          <a:p>
            <a:endParaRPr kumimoji="1" lang="en-US" altLang="ko-KR" dirty="0"/>
          </a:p>
          <a:p>
            <a:r>
              <a:rPr kumimoji="1" lang="ko-KR" altLang="en-US" dirty="0"/>
              <a:t>분석 속도 </a:t>
            </a:r>
            <a:r>
              <a:rPr kumimoji="1" lang="en-US" altLang="ko-KR" dirty="0"/>
              <a:t>18</a:t>
            </a:r>
            <a:r>
              <a:rPr kumimoji="1" lang="ko-KR" altLang="en-US" dirty="0"/>
              <a:t>초 더 개선할 생각이 있는가</a:t>
            </a:r>
            <a:r>
              <a:rPr kumimoji="1" lang="en-US" altLang="ko-KR" dirty="0"/>
              <a:t>?</a:t>
            </a:r>
            <a:endParaRPr kumimoji="1" lang="en-US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17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프로젝트를 </a:t>
            </a:r>
            <a:r>
              <a:rPr kumimoji="1" lang="ko-KR" altLang="en-US" err="1"/>
              <a:t>기획하게된</a:t>
            </a:r>
            <a:r>
              <a:rPr kumimoji="1" lang="ko-KR" altLang="en-US"/>
              <a:t> 동기는</a:t>
            </a:r>
            <a:endParaRPr kumimoji="1" lang="en-US" altLang="ko-KR"/>
          </a:p>
          <a:p>
            <a:r>
              <a:rPr kumimoji="1" lang="ko-KR" altLang="en-US" err="1"/>
              <a:t>인플루언서에</a:t>
            </a:r>
            <a:r>
              <a:rPr kumimoji="1" lang="ko-KR" altLang="en-US"/>
              <a:t> 관한 긍정적 인식이 증가하면서</a:t>
            </a:r>
            <a:r>
              <a:rPr kumimoji="1" lang="en-US" altLang="ko-KR"/>
              <a:t>, </a:t>
            </a:r>
            <a:r>
              <a:rPr kumimoji="1" lang="ko-KR" altLang="en-US" err="1"/>
              <a:t>인플루언서가</a:t>
            </a:r>
            <a:r>
              <a:rPr kumimoji="1" lang="ko-KR" altLang="en-US"/>
              <a:t> 되고 싶은 사람들에게</a:t>
            </a:r>
            <a:endParaRPr kumimoji="1" lang="en-US" altLang="ko-KR"/>
          </a:p>
          <a:p>
            <a:r>
              <a:rPr kumimoji="1" lang="en-US" altLang="ko-KR"/>
              <a:t>LLM</a:t>
            </a:r>
            <a:r>
              <a:rPr kumimoji="1" lang="ko-KR" altLang="en-US"/>
              <a:t>을 활용하여 체계적인 가이드를 제공하기 </a:t>
            </a:r>
            <a:r>
              <a:rPr kumimoji="1" lang="ko-KR" altLang="en-US" err="1"/>
              <a:t>위함입니다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9878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4E1C8-D057-AFBC-2DA8-BCCAD88C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0606AB-3028-3359-47F4-4A937EFF4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5633D3-77F3-C25E-E146-FB7B0DE98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err="1"/>
              <a:t>인플루언서</a:t>
            </a:r>
            <a:r>
              <a:rPr kumimoji="1" lang="ko-KR" altLang="en-US"/>
              <a:t> 관련 시장을 조사했습니다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기존 서비스인 </a:t>
            </a:r>
            <a:r>
              <a:rPr kumimoji="1" lang="en-US" altLang="ko-KR" err="1"/>
              <a:t>Vling</a:t>
            </a:r>
            <a:r>
              <a:rPr kumimoji="1" lang="ko-KR" altLang="en-US"/>
              <a:t>과 </a:t>
            </a:r>
            <a:r>
              <a:rPr kumimoji="1" lang="en-US" altLang="ko-KR"/>
              <a:t>REVU</a:t>
            </a:r>
            <a:r>
              <a:rPr kumimoji="1" lang="ko-KR" altLang="en-US"/>
              <a:t>는 주로 광고주와 </a:t>
            </a:r>
            <a:r>
              <a:rPr kumimoji="1" lang="ko-KR" altLang="en-US" err="1"/>
              <a:t>인플루언서를</a:t>
            </a:r>
            <a:r>
              <a:rPr kumimoji="1" lang="ko-KR" altLang="en-US"/>
              <a:t> 매칭하는 방식이었습니다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주로 어느정도 인지도가 있는 </a:t>
            </a:r>
            <a:r>
              <a:rPr kumimoji="1" lang="ko-KR" altLang="en-US" err="1"/>
              <a:t>인플루언서와</a:t>
            </a:r>
            <a:r>
              <a:rPr kumimoji="1" lang="ko-KR" altLang="en-US"/>
              <a:t> 매칭이 이루어지기 때문에</a:t>
            </a:r>
            <a:endParaRPr kumimoji="1" lang="en-US" altLang="ko-KR"/>
          </a:p>
          <a:p>
            <a:r>
              <a:rPr kumimoji="1" lang="ko-KR" altLang="en-US"/>
              <a:t>예비 </a:t>
            </a:r>
            <a:r>
              <a:rPr kumimoji="1" lang="ko-KR" altLang="en-US" err="1"/>
              <a:t>인플루언서</a:t>
            </a:r>
            <a:r>
              <a:rPr kumimoji="1" lang="ko-KR" altLang="en-US"/>
              <a:t> 육성과는 거리가 멀다는 것을 파악했습니다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en-US" altLang="en-US"/>
          </a:p>
          <a:p>
            <a:endParaRPr kumimoji="1" lang="en-US" altLang="ko-KR"/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BB56D-7638-C4D4-FC26-86CC8F804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63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8FDAE-42EF-4541-FA3F-98998E1F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B55E6C-FC07-D158-9EA2-4BA6C2BAC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14BAFE-D094-9AE0-12E2-85302219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err="1"/>
              <a:t>인플루언서</a:t>
            </a:r>
            <a:r>
              <a:rPr kumimoji="1" lang="ko-KR" altLang="en-US"/>
              <a:t> 관련 시장을 조사했습니다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기존 서비스인 </a:t>
            </a:r>
            <a:r>
              <a:rPr kumimoji="1" lang="en-US" altLang="ko-KR" err="1"/>
              <a:t>Vling</a:t>
            </a:r>
            <a:r>
              <a:rPr kumimoji="1" lang="ko-KR" altLang="en-US"/>
              <a:t>과 </a:t>
            </a:r>
            <a:r>
              <a:rPr kumimoji="1" lang="en-US" altLang="ko-KR"/>
              <a:t>REVU</a:t>
            </a:r>
            <a:r>
              <a:rPr kumimoji="1" lang="ko-KR" altLang="en-US"/>
              <a:t>는 주로 광고주와 </a:t>
            </a:r>
            <a:r>
              <a:rPr kumimoji="1" lang="ko-KR" altLang="en-US" err="1"/>
              <a:t>인플루언서를</a:t>
            </a:r>
            <a:r>
              <a:rPr kumimoji="1" lang="ko-KR" altLang="en-US"/>
              <a:t> 매칭하는 방식이었습니다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주로 어느정도 인지도가 있는 </a:t>
            </a:r>
            <a:r>
              <a:rPr kumimoji="1" lang="ko-KR" altLang="en-US" err="1"/>
              <a:t>인플루언서와</a:t>
            </a:r>
            <a:r>
              <a:rPr kumimoji="1" lang="ko-KR" altLang="en-US"/>
              <a:t> 매칭이 이루어지기 때문에</a:t>
            </a:r>
            <a:endParaRPr kumimoji="1" lang="en-US" altLang="ko-KR"/>
          </a:p>
          <a:p>
            <a:r>
              <a:rPr kumimoji="1" lang="ko-KR" altLang="en-US"/>
              <a:t>예비 </a:t>
            </a:r>
            <a:r>
              <a:rPr kumimoji="1" lang="ko-KR" altLang="en-US" err="1"/>
              <a:t>인플루언서</a:t>
            </a:r>
            <a:r>
              <a:rPr kumimoji="1" lang="ko-KR" altLang="en-US"/>
              <a:t> 육성과는 거리가 멀다는 것을 파악했습니다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en-US" altLang="en-US"/>
          </a:p>
          <a:p>
            <a:endParaRPr kumimoji="1" lang="en-US" altLang="ko-KR"/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084CF9-C679-B920-84BA-12693D4A7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928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D89D-C947-19FB-D025-E1236C13E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78287E-8429-A5B3-43A2-3CA6BF595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E97025-2A95-0CC9-D7FF-53E30836B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err="1"/>
              <a:t>인플루언서</a:t>
            </a:r>
            <a:r>
              <a:rPr kumimoji="1" lang="ko-KR" altLang="en-US"/>
              <a:t> 관련 시장을 조사했습니다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기존 서비스인 </a:t>
            </a:r>
            <a:r>
              <a:rPr kumimoji="1" lang="en-US" altLang="ko-KR" err="1"/>
              <a:t>Vling</a:t>
            </a:r>
            <a:r>
              <a:rPr kumimoji="1" lang="ko-KR" altLang="en-US"/>
              <a:t>과 </a:t>
            </a:r>
            <a:r>
              <a:rPr kumimoji="1" lang="en-US" altLang="ko-KR"/>
              <a:t>REVU</a:t>
            </a:r>
            <a:r>
              <a:rPr kumimoji="1" lang="ko-KR" altLang="en-US"/>
              <a:t>는 주로 광고주와 </a:t>
            </a:r>
            <a:r>
              <a:rPr kumimoji="1" lang="ko-KR" altLang="en-US" err="1"/>
              <a:t>인플루언서를</a:t>
            </a:r>
            <a:r>
              <a:rPr kumimoji="1" lang="ko-KR" altLang="en-US"/>
              <a:t> 매칭하는 방식이었습니다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주로 어느정도 인지도가 있는 </a:t>
            </a:r>
            <a:r>
              <a:rPr kumimoji="1" lang="ko-KR" altLang="en-US" err="1"/>
              <a:t>인플루언서와</a:t>
            </a:r>
            <a:r>
              <a:rPr kumimoji="1" lang="ko-KR" altLang="en-US"/>
              <a:t> 매칭이 이루어지기 때문에</a:t>
            </a:r>
            <a:endParaRPr kumimoji="1" lang="en-US" altLang="ko-KR"/>
          </a:p>
          <a:p>
            <a:r>
              <a:rPr kumimoji="1" lang="ko-KR" altLang="en-US"/>
              <a:t>예비 </a:t>
            </a:r>
            <a:r>
              <a:rPr kumimoji="1" lang="ko-KR" altLang="en-US" err="1"/>
              <a:t>인플루언서</a:t>
            </a:r>
            <a:r>
              <a:rPr kumimoji="1" lang="ko-KR" altLang="en-US"/>
              <a:t> 육성과는 거리가 멀다는 것을 파악했습니다</a:t>
            </a:r>
            <a:r>
              <a:rPr kumimoji="1" lang="en-US" altLang="ko-KR"/>
              <a:t>.</a:t>
            </a:r>
            <a:endParaRPr kumimoji="1" lang="ko-Kore-KR" altLang="en-US"/>
          </a:p>
          <a:p>
            <a:endParaRPr kumimoji="1" lang="en-US" altLang="en-US"/>
          </a:p>
          <a:p>
            <a:endParaRPr kumimoji="1" lang="en-US" altLang="ko-KR"/>
          </a:p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A8E460-E36B-2DD4-8386-02956BB82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DC13B-E5D5-BE4A-9499-D8C94AC19BF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785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" Type="http://schemas.openxmlformats.org/officeDocument/2006/relationships/image" Target="../media/image41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7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ycooing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microsoft.com/office/2007/relationships/hdphoto" Target="../media/hdphoto2.wdp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924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발표자</a:t>
            </a:r>
            <a:r>
              <a:rPr lang="ko-KR" altLang="en-US" sz="15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이호준</a:t>
            </a:r>
            <a:endParaRPr lang="en-US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47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T</a:t>
            </a:r>
            <a:r>
              <a:rPr lang="en-US" altLang="ko-KR" sz="1500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eam</a:t>
            </a:r>
            <a:r>
              <a:rPr lang="en-US" altLang="ko-KR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4</a:t>
            </a:r>
            <a:r>
              <a:rPr lang="ko-KR" altLang="en-US" sz="15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1500" b="1" u="none" strike="noStrike" dirty="0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‘MY’</a:t>
            </a:r>
            <a:endParaRPr lang="en-US" sz="1500" b="1" u="none" strike="noStrike" dirty="0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15000" y="5448300"/>
            <a:ext cx="6858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sz="14000" b="1" spc="-600" dirty="0">
                <a:solidFill>
                  <a:srgbClr val="FFFFFF"/>
                </a:solidFill>
                <a:latin typeface="Courgette Regular"/>
              </a:rPr>
              <a:t>‘</a:t>
            </a:r>
            <a:r>
              <a:rPr lang="en-US" sz="14000" b="1" spc="-600" dirty="0">
                <a:solidFill>
                  <a:srgbClr val="FFFFFF"/>
                </a:solidFill>
                <a:latin typeface="Courgette Regular"/>
              </a:rPr>
              <a:t>Cooing</a:t>
            </a:r>
            <a:r>
              <a:rPr lang="en-US" altLang="ko-KR" sz="14000" b="1" spc="-600" dirty="0">
                <a:solidFill>
                  <a:srgbClr val="FFFFFF"/>
                </a:solidFill>
                <a:latin typeface="Courgette Regular"/>
              </a:rPr>
              <a:t>’</a:t>
            </a:r>
            <a:endParaRPr lang="en-US" sz="14000" b="1" i="0" u="none" strike="noStrike" spc="-600" dirty="0">
              <a:solidFill>
                <a:srgbClr val="FFFFFF"/>
              </a:solidFill>
              <a:latin typeface="Courgette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21050" y="2806700"/>
            <a:ext cx="116459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8000" b="1" dirty="0" err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인플루언서</a:t>
            </a:r>
            <a:r>
              <a:rPr lang="ko-KR" altLang="en-US" sz="80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성장 전략 컨설팅 서비스</a:t>
            </a:r>
            <a:r>
              <a: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558800"/>
            <a:ext cx="3657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SK Networks Family AI Camp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000" y="1004966"/>
            <a:ext cx="3657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Final Project Presentation</a:t>
            </a:r>
            <a:endParaRPr lang="en-US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17312214-57F3-CF88-DFA7-B8B57EFE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41" y="6438900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41" y="3516796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5988326"/>
            <a:ext cx="355600" cy="35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2424" y="4177196"/>
            <a:ext cx="5292035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사용자의 개별 상황이나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목표에 맞는 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구체적 전략을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찾기 어려움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42441" y="6946900"/>
            <a:ext cx="45720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개별 맞춤형 전략을 얻기 위해서는 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고가의 컨설팅 서비스</a:t>
            </a: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를 이용해야 함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8284B60-C691-7426-F95F-3A87E0249FCB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8DCCCE-5408-3FDA-34EC-4E864E2A21E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1033E-3134-7C3C-ACBA-41596DE1ABC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6EA97A8-8939-4418-09D6-DAE0C6199FEF}"/>
              </a:ext>
            </a:extLst>
          </p:cNvPr>
          <p:cNvGrpSpPr/>
          <p:nvPr/>
        </p:nvGrpSpPr>
        <p:grpSpPr>
          <a:xfrm>
            <a:off x="9232695" y="3516796"/>
            <a:ext cx="4178300" cy="4178300"/>
            <a:chOff x="13263873" y="5709573"/>
            <a:chExt cx="4178300" cy="4178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rot="5400000">
              <a:off x="13263873" y="5709573"/>
              <a:ext cx="4178300" cy="4178300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3E6ADE9-C7D8-E8AC-7D0C-591F2DA15343}"/>
                </a:ext>
              </a:extLst>
            </p:cNvPr>
            <p:cNvGrpSpPr/>
            <p:nvPr/>
          </p:nvGrpSpPr>
          <p:grpSpPr>
            <a:xfrm>
              <a:off x="14355990" y="7475558"/>
              <a:ext cx="1994067" cy="646331"/>
              <a:chOff x="14469200" y="7475557"/>
              <a:chExt cx="1994067" cy="64633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39D42F-4FD8-7DA2-40EC-DB8F73630999}"/>
                  </a:ext>
                </a:extLst>
              </p:cNvPr>
              <p:cNvSpPr txBox="1"/>
              <p:nvPr/>
            </p:nvSpPr>
            <p:spPr>
              <a:xfrm>
                <a:off x="14469200" y="7537113"/>
                <a:ext cx="17676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ko-Kore-KR" sz="2800" b="1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ExtraBold" panose="020B0200000000000000" pitchFamily="34" charset="-128"/>
                    <a:ea typeface="Noto Sans KR ExtraBold" panose="020B0200000000000000" pitchFamily="34" charset="-128"/>
                  </a:rPr>
                  <a:t>접근성</a:t>
                </a:r>
                <a:endPara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623250-6175-A9A2-031B-CE491A9484A6}"/>
                  </a:ext>
                </a:extLst>
              </p:cNvPr>
              <p:cNvSpPr txBox="1"/>
              <p:nvPr/>
            </p:nvSpPr>
            <p:spPr>
              <a:xfrm>
                <a:off x="16010426" y="7475557"/>
                <a:ext cx="45284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ko-KR" altLang="en-US" sz="3600" b="1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↑</a:t>
                </a:r>
                <a:endParaRPr lang="ko-Kore-KR" altLang="en-US" sz="3600" b="1">
                  <a:latin typeface="Noto Sans KR Black" panose="020B0200000000000000" pitchFamily="34" charset="-128"/>
                  <a:ea typeface="Noto Sans KR Black" panose="020B0200000000000000" pitchFamily="34" charset="-128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90E12B8-A2B3-00D3-5CE9-44AB6CCCAE65}"/>
              </a:ext>
            </a:extLst>
          </p:cNvPr>
          <p:cNvGrpSpPr/>
          <p:nvPr/>
        </p:nvGrpSpPr>
        <p:grpSpPr>
          <a:xfrm>
            <a:off x="12620824" y="3488419"/>
            <a:ext cx="4178300" cy="4178300"/>
            <a:chOff x="9121775" y="3471000"/>
            <a:chExt cx="4178300" cy="41783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 rot="5400000">
              <a:off x="9121775" y="3471000"/>
              <a:ext cx="4178300" cy="4178300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416F20F-3E5D-32AF-50FC-C1B9FF326AED}"/>
                </a:ext>
              </a:extLst>
            </p:cNvPr>
            <p:cNvGrpSpPr/>
            <p:nvPr/>
          </p:nvGrpSpPr>
          <p:grpSpPr>
            <a:xfrm>
              <a:off x="9836994" y="5236985"/>
              <a:ext cx="2747863" cy="646331"/>
              <a:chOff x="9914740" y="5219700"/>
              <a:chExt cx="2747863" cy="646331"/>
            </a:xfrm>
          </p:grpSpPr>
          <p:sp>
            <p:nvSpPr>
              <p:cNvPr id="13" name="TextBox 13"/>
              <p:cNvSpPr txBox="1"/>
              <p:nvPr/>
            </p:nvSpPr>
            <p:spPr>
              <a:xfrm>
                <a:off x="9914740" y="5322025"/>
                <a:ext cx="2330451" cy="471160"/>
              </a:xfrm>
              <a:prstGeom prst="rect">
                <a:avLst/>
              </a:prstGeom>
              <a:effectLst>
                <a:outerShdw dist="7620" dir="2580000">
                  <a:srgbClr val="000000">
                    <a:alpha val="5000"/>
                  </a:srgb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Noto Sans KR ExtraBold" panose="020B0200000000000000" pitchFamily="34" charset="-128"/>
                    <a:ea typeface="Noto Sans KR ExtraBold" panose="020B0200000000000000" pitchFamily="34" charset="-128"/>
                  </a:rPr>
                  <a:t>경제적 부담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69238A-D24B-050D-14A0-50F271935082}"/>
                  </a:ext>
                </a:extLst>
              </p:cNvPr>
              <p:cNvSpPr txBox="1"/>
              <p:nvPr/>
            </p:nvSpPr>
            <p:spPr>
              <a:xfrm>
                <a:off x="12029993" y="5219700"/>
                <a:ext cx="6326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ko-Kore-KR" altLang="en-US" sz="36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↓</a:t>
                </a:r>
                <a:endParaRPr lang="ko-Kore-KR" altLang="en-US" sz="3600" b="1">
                  <a:latin typeface="Noto Sans KR Black" panose="020B0200000000000000" pitchFamily="34" charset="-128"/>
                  <a:ea typeface="Noto Sans KR Black" panose="020B0200000000000000" pitchFamily="34" charset="-128"/>
                </a:endParaRP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C6793EE-4EF8-2B04-012C-F2903E4179E3}"/>
              </a:ext>
            </a:extLst>
          </p:cNvPr>
          <p:cNvSpPr txBox="1"/>
          <p:nvPr/>
        </p:nvSpPr>
        <p:spPr>
          <a:xfrm>
            <a:off x="11208635" y="2373380"/>
            <a:ext cx="4150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COOING</a:t>
            </a:r>
            <a:r>
              <a:rPr kumimoji="1" lang="ko-KR" altLang="en-US" sz="44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서비스</a:t>
            </a:r>
            <a:endParaRPr kumimoji="1" lang="ko-Kore-KR" altLang="en-US" sz="440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4EB795-560D-3AE2-0C0B-BB1AFD388D2F}"/>
              </a:ext>
            </a:extLst>
          </p:cNvPr>
          <p:cNvSpPr txBox="1"/>
          <p:nvPr/>
        </p:nvSpPr>
        <p:spPr>
          <a:xfrm>
            <a:off x="2973555" y="2373380"/>
            <a:ext cx="2909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기존</a:t>
            </a:r>
            <a:r>
              <a:rPr kumimoji="1" lang="ko-KR" altLang="en-US" sz="44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서비스</a:t>
            </a:r>
            <a:endParaRPr kumimoji="1" lang="ko-Kore-KR" altLang="en-US" sz="440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0BE6C006-B24C-B1A8-96E1-FA7F229ED3F5}"/>
              </a:ext>
            </a:extLst>
          </p:cNvPr>
          <p:cNvSpPr txBox="1"/>
          <p:nvPr/>
        </p:nvSpPr>
        <p:spPr>
          <a:xfrm>
            <a:off x="8204200" y="7769044"/>
            <a:ext cx="9779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예비 </a:t>
            </a:r>
            <a:r>
              <a:rPr kumimoji="0" lang="ko-KR" altLang="en-US" sz="220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인플루언서들을</a:t>
            </a:r>
            <a:r>
              <a:rPr kumimoji="0" lang="ko-KR" altLang="en-US" sz="22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위한 가이드라인 제공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3">
            <a:extLst>
              <a:ext uri="{FF2B5EF4-FFF2-40B4-BE49-F238E27FC236}">
                <a16:creationId xmlns:a16="http://schemas.microsoft.com/office/drawing/2014/main" id="{C93048FB-F981-73A7-0C94-915B00FECF2E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CE83791A-BACF-B996-8898-8FADE3B98FA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DB3A8F42-A3AF-6041-4027-4FC2018C2A47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주요 기능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3886200" y="1714500"/>
            <a:ext cx="4870452" cy="4870452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AD177FC0-B50F-1CB4-2D14-FE0C629A05F9}"/>
              </a:ext>
            </a:extLst>
          </p:cNvPr>
          <p:cNvGrpSpPr/>
          <p:nvPr/>
        </p:nvGrpSpPr>
        <p:grpSpPr>
          <a:xfrm>
            <a:off x="3735955" y="7980136"/>
            <a:ext cx="5170941" cy="1839685"/>
            <a:chOff x="8659358" y="7429500"/>
            <a:chExt cx="5170941" cy="1839685"/>
          </a:xfrm>
        </p:grpSpPr>
        <p:pic>
          <p:nvPicPr>
            <p:cNvPr id="40" name="Picture 5">
              <a:extLst>
                <a:ext uri="{FF2B5EF4-FFF2-40B4-BE49-F238E27FC236}">
                  <a16:creationId xmlns:a16="http://schemas.microsoft.com/office/drawing/2014/main" id="{DFD4D4C1-6B6F-ED72-8DE9-647EFA622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629" y="7429500"/>
              <a:ext cx="3962398" cy="1839685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064A5952-8A3D-22B0-849C-7A87A303B6D0}"/>
                </a:ext>
              </a:extLst>
            </p:cNvPr>
            <p:cNvSpPr txBox="1"/>
            <p:nvPr/>
          </p:nvSpPr>
          <p:spPr>
            <a:xfrm>
              <a:off x="8659358" y="7949292"/>
              <a:ext cx="5170941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사용자 성향</a:t>
              </a: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분석 결과 도출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33C0D9-B369-2B1D-48CC-A1124963CD19}"/>
              </a:ext>
            </a:extLst>
          </p:cNvPr>
          <p:cNvGrpSpPr/>
          <p:nvPr/>
        </p:nvGrpSpPr>
        <p:grpSpPr>
          <a:xfrm>
            <a:off x="4213226" y="3328308"/>
            <a:ext cx="4216400" cy="2100397"/>
            <a:chOff x="3721100" y="2944584"/>
            <a:chExt cx="4216400" cy="2100397"/>
          </a:xfrm>
        </p:grpSpPr>
        <p:sp>
          <p:nvSpPr>
            <p:cNvPr id="24" name="TextBox 24"/>
            <p:cNvSpPr txBox="1"/>
            <p:nvPr/>
          </p:nvSpPr>
          <p:spPr>
            <a:xfrm>
              <a:off x="3721100" y="2944584"/>
              <a:ext cx="4216400" cy="711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4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사용자</a:t>
              </a:r>
              <a:endParaRPr lang="en-US" altLang="ko-KR" sz="4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4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성향 조사</a:t>
              </a:r>
              <a:endParaRPr lang="en-US" sz="4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2E3F5B-C8B8-9AA1-D1DF-2E334A77D1FF}"/>
                </a:ext>
              </a:extLst>
            </p:cNvPr>
            <p:cNvSpPr txBox="1"/>
            <p:nvPr/>
          </p:nvSpPr>
          <p:spPr>
            <a:xfrm>
              <a:off x="3952875" y="4314075"/>
              <a:ext cx="3752850" cy="7309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560"/>
                </a:lnSpc>
              </a:pP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성별</a:t>
              </a:r>
              <a:r>
                <a:rPr lang="en-US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취미</a:t>
              </a:r>
              <a:r>
                <a:rPr lang="en-US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관심사</a:t>
              </a:r>
              <a:r>
                <a:rPr lang="en-US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</a:t>
              </a:r>
              <a:r>
                <a:rPr lang="ko-KR" altLang="en-US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en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MBTI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등</a:t>
              </a:r>
              <a:endParaRPr lang="en-US" altLang="ko-KR" u="none" strike="noStrike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algn="ctr">
                <a:lnSpc>
                  <a:spcPts val="2560"/>
                </a:lnSpc>
              </a:pPr>
              <a:r>
                <a:rPr lang="ko-KR" altLang="en-US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사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용</a:t>
              </a:r>
              <a:r>
                <a:rPr lang="ko-KR" altLang="en-US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자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성향 분석에</a:t>
              </a:r>
              <a:r>
                <a:rPr lang="ko-KR" altLang="en-US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필요한</a:t>
              </a:r>
              <a:r>
                <a:rPr lang="ko-KR" altLang="en-US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정보 수집</a:t>
              </a:r>
            </a:p>
          </p:txBody>
        </p:sp>
      </p:grpSp>
      <p:pic>
        <p:nvPicPr>
          <p:cNvPr id="47" name="Picture 4">
            <a:extLst>
              <a:ext uri="{FF2B5EF4-FFF2-40B4-BE49-F238E27FC236}">
                <a16:creationId xmlns:a16="http://schemas.microsoft.com/office/drawing/2014/main" id="{DFFB2431-88B1-9350-9331-5E7F3542D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43625" y="7104744"/>
            <a:ext cx="355600" cy="3556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39AF30D-8151-FE3D-704B-3736C34373B2}"/>
              </a:ext>
            </a:extLst>
          </p:cNvPr>
          <p:cNvGrpSpPr/>
          <p:nvPr/>
        </p:nvGrpSpPr>
        <p:grpSpPr>
          <a:xfrm>
            <a:off x="10475422" y="7980136"/>
            <a:ext cx="5170941" cy="1839685"/>
            <a:chOff x="8659358" y="7429500"/>
            <a:chExt cx="5170941" cy="1839685"/>
          </a:xfrm>
        </p:grpSpPr>
        <p:pic>
          <p:nvPicPr>
            <p:cNvPr id="51" name="Picture 5">
              <a:extLst>
                <a:ext uri="{FF2B5EF4-FFF2-40B4-BE49-F238E27FC236}">
                  <a16:creationId xmlns:a16="http://schemas.microsoft.com/office/drawing/2014/main" id="{8A37C355-48EB-C86C-73A8-93F53A7BA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3629" y="7429500"/>
              <a:ext cx="3962398" cy="1839685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52" name="TextBox 14">
              <a:extLst>
                <a:ext uri="{FF2B5EF4-FFF2-40B4-BE49-F238E27FC236}">
                  <a16:creationId xmlns:a16="http://schemas.microsoft.com/office/drawing/2014/main" id="{3D15ADAE-69B0-8584-6D8E-6196FBD5112B}"/>
                </a:ext>
              </a:extLst>
            </p:cNvPr>
            <p:cNvSpPr txBox="1"/>
            <p:nvPr/>
          </p:nvSpPr>
          <p:spPr>
            <a:xfrm>
              <a:off x="8659358" y="7949292"/>
              <a:ext cx="5170941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b="1" u="none" strike="noStrike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</a:t>
              </a: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성장 로드맵 제공</a:t>
              </a:r>
            </a:p>
          </p:txBody>
        </p:sp>
      </p:grpSp>
      <p:pic>
        <p:nvPicPr>
          <p:cNvPr id="53" name="Picture 4">
            <a:extLst>
              <a:ext uri="{FF2B5EF4-FFF2-40B4-BE49-F238E27FC236}">
                <a16:creationId xmlns:a16="http://schemas.microsoft.com/office/drawing/2014/main" id="{DBE23944-3F90-EA26-6B43-4FF7B23BB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883092" y="7104744"/>
            <a:ext cx="355600" cy="3556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556C66-7A91-77A6-BC12-0ACFEE932A5F}"/>
              </a:ext>
            </a:extLst>
          </p:cNvPr>
          <p:cNvGrpSpPr/>
          <p:nvPr/>
        </p:nvGrpSpPr>
        <p:grpSpPr>
          <a:xfrm>
            <a:off x="10625666" y="1685474"/>
            <a:ext cx="4870452" cy="4870452"/>
            <a:chOff x="7541850" y="1483176"/>
            <a:chExt cx="4870452" cy="4870452"/>
          </a:xfrm>
        </p:grpSpPr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8B0A4ACA-04D2-0CCA-E53B-ACCC6246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 rot="5400000">
              <a:off x="7541850" y="1483176"/>
              <a:ext cx="4870452" cy="4870452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EDAADEA-1A65-8050-823B-E6A025BD0A74}"/>
                </a:ext>
              </a:extLst>
            </p:cNvPr>
            <p:cNvGrpSpPr/>
            <p:nvPr/>
          </p:nvGrpSpPr>
          <p:grpSpPr>
            <a:xfrm>
              <a:off x="7868876" y="3096984"/>
              <a:ext cx="4216400" cy="2767246"/>
              <a:chOff x="3721100" y="2944584"/>
              <a:chExt cx="4216400" cy="2767246"/>
            </a:xfrm>
          </p:grpSpPr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294551F5-4019-734E-9FBC-34A8860868C6}"/>
                  </a:ext>
                </a:extLst>
              </p:cNvPr>
              <p:cNvSpPr txBox="1"/>
              <p:nvPr/>
            </p:nvSpPr>
            <p:spPr>
              <a:xfrm>
                <a:off x="3721100" y="2944584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 err="1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인플루언서</a:t>
                </a:r>
                <a:endParaRPr lang="ko-KR" altLang="en-US" sz="4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 err="1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롤모델</a:t>
                </a:r>
                <a:r>
                  <a:rPr lang="ko-KR" altLang="en-US" sz="4000" b="1" u="none" strike="noStrike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 추천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ECEA1C-75C5-B8ED-9D8B-A5F97A45B839}"/>
                  </a:ext>
                </a:extLst>
              </p:cNvPr>
              <p:cNvSpPr txBox="1"/>
              <p:nvPr/>
            </p:nvSpPr>
            <p:spPr>
              <a:xfrm>
                <a:off x="3952875" y="4314075"/>
                <a:ext cx="3752850" cy="1397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수집한 </a:t>
                </a:r>
                <a:r>
                  <a:rPr lang="ko-KR" altLang="en-US" u="none" strike="noStrike" err="1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인플루언서</a:t>
                </a: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</a:t>
                </a:r>
                <a:r>
                  <a:rPr lang="en" altLang="ko-KR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DB</a:t>
                </a: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와</a:t>
                </a: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 성향 분석 결과를 기반으로</a:t>
                </a: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적합한 </a:t>
                </a:r>
                <a:r>
                  <a:rPr lang="ko-KR" altLang="en-US" u="none" strike="noStrike" err="1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롤모델</a:t>
                </a: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매칭 </a:t>
                </a:r>
              </a:p>
              <a:p>
                <a:pPr algn="ctr">
                  <a:lnSpc>
                    <a:spcPts val="2560"/>
                  </a:lnSpc>
                </a:pPr>
                <a:endParaRPr lang="ko-KR" altLang="en-US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13144500" cy="10287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F60A79-D9BD-7CCE-BEAB-9819BF641379}"/>
              </a:ext>
            </a:extLst>
          </p:cNvPr>
          <p:cNvGrpSpPr/>
          <p:nvPr/>
        </p:nvGrpSpPr>
        <p:grpSpPr>
          <a:xfrm>
            <a:off x="6900111" y="2705100"/>
            <a:ext cx="9800389" cy="6486358"/>
            <a:chOff x="6900111" y="1250950"/>
            <a:chExt cx="9800389" cy="648635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A03C9D8-D92B-5667-AB89-CAEB669619D1}"/>
                </a:ext>
              </a:extLst>
            </p:cNvPr>
            <p:cNvGrpSpPr/>
            <p:nvPr/>
          </p:nvGrpSpPr>
          <p:grpSpPr>
            <a:xfrm>
              <a:off x="6908800" y="5959308"/>
              <a:ext cx="9791700" cy="1778000"/>
              <a:chOff x="6908800" y="2870200"/>
              <a:chExt cx="9791700" cy="1778000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6908800" y="2870200"/>
                <a:ext cx="97917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1200" cap="none" spc="0" normalizeH="0" baseline="0" noProof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데이터에서</a:t>
                </a:r>
                <a:r>
                  <a:rPr lang="ko-KR" altLang="en-US" sz="2800" b="1">
                    <a:solidFill>
                      <a:srgbClr val="FF9033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 </a:t>
                </a:r>
                <a:r>
                  <a:rPr kumimoji="0" lang="ko-KR" altLang="en-US" sz="2800" b="1" u="none" strike="noStrike" kern="1200" cap="none" spc="0" normalizeH="0" baseline="0" noProof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전략으로의 전환</a:t>
                </a: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6908800" y="3467100"/>
                <a:ext cx="9779000" cy="1181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178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단순한 분석에 머무르지 않고</a:t>
                </a:r>
                <a:r>
                  <a:rPr kumimoji="0" lang="en-US" altLang="ko-KR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, </a:t>
                </a: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분석 결과를 바탕으로 실행 가능한 최적의 사용자 맞춤 성장 전략을 제시하는 것이 우리 서비스의 가장 큰 </a:t>
                </a:r>
                <a:r>
                  <a:rPr kumimoji="0" lang="ko-KR" altLang="en-US" sz="2000" u="none" strike="noStrike" kern="1200" cap="none" spc="0" normalizeH="0" baseline="0" noProof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차별점</a:t>
                </a:r>
                <a:r>
                  <a: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입니다</a:t>
                </a:r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</a:t>
                </a:r>
                <a:r>
                  <a:rPr kumimoji="0" lang="en-US" altLang="ko-KR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‘</a:t>
                </a: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언제 어떤 컨텐츠를 어떻게 해야 한다</a:t>
                </a:r>
                <a:r>
                  <a:rPr kumimoji="0" lang="en-US" altLang="ko-KR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’</a:t>
                </a:r>
                <a:r>
                  <a:rPr kumimoji="0" lang="ko-KR" altLang="en-US" sz="2000" u="none" strike="noStrike" kern="1200" cap="none" spc="0" normalizeH="0" baseline="0" noProof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에</a:t>
                </a: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관한 방향성을 제시하여 사용자에게 직접적인 인사이트를 제공합니다</a:t>
                </a:r>
                <a:r>
                  <a:rPr kumimoji="0" lang="en-US" altLang="ko-KR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endPara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6E9951F-5169-FD7D-0982-CBA6A1B8E506}"/>
                </a:ext>
              </a:extLst>
            </p:cNvPr>
            <p:cNvGrpSpPr/>
            <p:nvPr/>
          </p:nvGrpSpPr>
          <p:grpSpPr>
            <a:xfrm>
              <a:off x="6908800" y="1250950"/>
              <a:ext cx="9791700" cy="1384300"/>
              <a:chOff x="6908800" y="5130800"/>
              <a:chExt cx="9791700" cy="1384300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6908800" y="5130800"/>
                <a:ext cx="97917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 b="1">
                    <a:solidFill>
                      <a:srgbClr val="FF9033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맞춤형 전략 제공을 위한 사용자 성향 분석</a:t>
                </a:r>
                <a:endPara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6908800" y="5727700"/>
                <a:ext cx="9779000" cy="787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178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사용자의 목표</a:t>
                </a:r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,</a:t>
                </a:r>
                <a:r>
                  <a: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성향 및 강점 등 사용자의 전반적인 특성을 분석합니다</a:t>
                </a:r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r>
                  <a: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또한 콘텐츠 분야 및 활동 플랫폼에 대한 사용자 개인의 선호도를 분석하여 맞춤형 전략을 제시합니다</a:t>
                </a:r>
                <a:r>
                  <a:rPr lang="en-US" altLang="ko-KR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3885134-0B7B-C834-60CA-7A995516EBD4}"/>
                </a:ext>
              </a:extLst>
            </p:cNvPr>
            <p:cNvGrpSpPr/>
            <p:nvPr/>
          </p:nvGrpSpPr>
          <p:grpSpPr>
            <a:xfrm>
              <a:off x="6900111" y="3611479"/>
              <a:ext cx="9791700" cy="1471528"/>
              <a:chOff x="6900111" y="7448550"/>
              <a:chExt cx="9791700" cy="1471528"/>
            </a:xfrm>
          </p:grpSpPr>
          <p:sp>
            <p:nvSpPr>
              <p:cNvPr id="24" name="TextBox 7">
                <a:extLst>
                  <a:ext uri="{FF2B5EF4-FFF2-40B4-BE49-F238E27FC236}">
                    <a16:creationId xmlns:a16="http://schemas.microsoft.com/office/drawing/2014/main" id="{4BBDF6EE-855A-969E-C7D0-F06EC180F9C5}"/>
                  </a:ext>
                </a:extLst>
              </p:cNvPr>
              <p:cNvSpPr txBox="1"/>
              <p:nvPr/>
            </p:nvSpPr>
            <p:spPr>
              <a:xfrm>
                <a:off x="6900111" y="7448550"/>
                <a:ext cx="9791700" cy="495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u="none" strike="noStrike" kern="1200" cap="none" spc="0" normalizeH="0" baseline="0" noProof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성공 </a:t>
                </a:r>
                <a:r>
                  <a:rPr kumimoji="0" lang="ko-KR" altLang="en-US" sz="2800" b="1" u="none" strike="noStrike" kern="1200" cap="none" spc="0" normalizeH="0" baseline="0" noProof="0" err="1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인플루언서들의</a:t>
                </a:r>
                <a:r>
                  <a:rPr kumimoji="0" lang="ko-KR" altLang="en-US" sz="2800" b="1" u="none" strike="noStrike" kern="1200" cap="none" spc="0" normalizeH="0" baseline="0" noProof="0">
                    <a:ln>
                      <a:noFill/>
                    </a:ln>
                    <a:solidFill>
                      <a:srgbClr val="FF9033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 데이터 분석</a:t>
                </a:r>
              </a:p>
            </p:txBody>
          </p:sp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B7878580-5CB3-64CD-1398-AACF843EE6AD}"/>
                  </a:ext>
                </a:extLst>
              </p:cNvPr>
              <p:cNvSpPr txBox="1"/>
              <p:nvPr/>
            </p:nvSpPr>
            <p:spPr>
              <a:xfrm>
                <a:off x="6900111" y="8045449"/>
                <a:ext cx="9779000" cy="874629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178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콘텐츠 트렌드 및 성공적인 </a:t>
                </a:r>
                <a:r>
                  <a:rPr kumimoji="0" lang="ko-KR" altLang="en-US" sz="2000" u="none" strike="noStrike" kern="1200" cap="none" spc="0" normalizeH="0" baseline="0" noProof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인플루언서들이</a:t>
                </a:r>
                <a:r>
                  <a:rPr kumimoji="0" lang="ko-KR" altLang="en-US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어떤 전략을 통해 성장해왔는지에 대한 데이터를 분석하여 사용자 성향 분석 결과와 매칭합니다</a:t>
                </a:r>
                <a:r>
                  <a:rPr kumimoji="0" lang="en-US" altLang="ko-KR" sz="200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.</a:t>
                </a:r>
              </a:p>
            </p:txBody>
          </p:sp>
        </p:grpSp>
      </p:grpSp>
      <p:sp>
        <p:nvSpPr>
          <p:cNvPr id="15" name="TextBox 23">
            <a:extLst>
              <a:ext uri="{FF2B5EF4-FFF2-40B4-BE49-F238E27FC236}">
                <a16:creationId xmlns:a16="http://schemas.microsoft.com/office/drawing/2014/main" id="{8BE82A48-77BE-8007-9325-E78F8E80E750}"/>
              </a:ext>
            </a:extLst>
          </p:cNvPr>
          <p:cNvSpPr txBox="1"/>
          <p:nvPr/>
        </p:nvSpPr>
        <p:spPr>
          <a:xfrm>
            <a:off x="762000" y="1054100"/>
            <a:ext cx="381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핵심 가치 및 </a:t>
            </a:r>
            <a:r>
              <a:rPr lang="ko-KR" altLang="en-US" sz="2800" err="1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차별점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BF17BD80-91C8-A291-B556-ACCA0C024BA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9CA8F3FA-EC66-94B3-C8FC-DAD1F3AD0E9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8D6FE5-C224-AC7E-94AB-A949B778C5E1}"/>
              </a:ext>
            </a:extLst>
          </p:cNvPr>
          <p:cNvGrpSpPr/>
          <p:nvPr/>
        </p:nvGrpSpPr>
        <p:grpSpPr>
          <a:xfrm>
            <a:off x="0" y="15262"/>
            <a:ext cx="5154478" cy="10271738"/>
            <a:chOff x="0" y="0"/>
            <a:chExt cx="5154478" cy="1027173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B3078A3-2857-CCE3-962C-1401640875B1}"/>
                </a:ext>
              </a:extLst>
            </p:cNvPr>
            <p:cNvSpPr/>
            <p:nvPr/>
          </p:nvSpPr>
          <p:spPr>
            <a:xfrm>
              <a:off x="0" y="0"/>
              <a:ext cx="5143500" cy="24003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91E03AFD-44F8-DA7B-4C8A-D6ED6F1E2E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r="14894"/>
            <a:stretch/>
          </p:blipFill>
          <p:spPr bwMode="auto">
            <a:xfrm>
              <a:off x="10978" y="2400300"/>
              <a:ext cx="5143500" cy="787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540794-D87B-B3E3-9AE7-D40656688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9679D19-C3FF-6228-5D36-C5375C5F62F9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25C5B6-F3F4-7DCC-A317-FEDA09189F56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7E84BEA-FD31-F184-5066-14189DF56611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 u="none" strike="noStrike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진행 현황</a:t>
              </a:r>
              <a:endPara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1138FF-2B00-C653-211D-3B77A3E8F080}"/>
                </a:ext>
              </a:extLst>
            </p:cNvPr>
            <p:cNvSpPr txBox="1"/>
            <p:nvPr/>
          </p:nvSpPr>
          <p:spPr>
            <a:xfrm>
              <a:off x="57912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02</a:t>
              </a:r>
              <a:endParaRPr lang="ko-Kore-KR" altLang="en-US" sz="140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C642EE4C-8B02-5ED2-3D67-F37FB6F28108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7820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8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EFC69-1076-79CC-9253-A56D3D2B0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4D67423-6063-C42E-0A84-92755AC62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/>
          <a:stretch/>
        </p:blipFill>
        <p:spPr bwMode="auto">
          <a:xfrm rot="16200000">
            <a:off x="-2571749" y="2584453"/>
            <a:ext cx="10287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D56A6A-E3FE-4883-5647-9B741588BA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7216FCB-A7C0-1C59-84DA-79F8EDF47CF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942D5F7-A6DC-CCAF-80AD-F21D71B17FC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9F65A067-7B8F-A4EF-3FC2-E4CCD6C46916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0CB393D7-5BA5-FB6D-2BB1-C19882C5AC63}"/>
              </a:ext>
            </a:extLst>
          </p:cNvPr>
          <p:cNvSpPr txBox="1"/>
          <p:nvPr/>
        </p:nvSpPr>
        <p:spPr>
          <a:xfrm>
            <a:off x="6845300" y="8562566"/>
            <a:ext cx="97790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초기 프로젝트 진행 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1F03-E727-EE92-9298-4CF1F50B31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5"/>
          <a:stretch/>
        </p:blipFill>
        <p:spPr>
          <a:xfrm>
            <a:off x="7272481" y="1502381"/>
            <a:ext cx="8924639" cy="6575121"/>
          </a:xfrm>
          <a:prstGeom prst="round2DiagRect">
            <a:avLst>
              <a:gd name="adj1" fmla="val 1926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2530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7E524-BC81-BF67-E4C5-30FAA291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412B302-9FB3-AB8B-97C8-45BA9372A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/>
          <a:stretch/>
        </p:blipFill>
        <p:spPr bwMode="auto">
          <a:xfrm rot="16200000">
            <a:off x="-2571749" y="2584453"/>
            <a:ext cx="10287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784609A-6F7A-847A-E3D2-D8A6763430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09617429-3E66-F953-A9BB-D77829189604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3A35E1E-ADC6-C2BC-6BE9-66E4FB94FFBE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C0C709C-B7B9-B525-9244-FE5F61215F61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C659A6E-1684-52FF-EDE1-A14131A3CDE2}"/>
              </a:ext>
            </a:extLst>
          </p:cNvPr>
          <p:cNvGrpSpPr/>
          <p:nvPr/>
        </p:nvGrpSpPr>
        <p:grpSpPr>
          <a:xfrm>
            <a:off x="8084297" y="376238"/>
            <a:ext cx="7137400" cy="7137400"/>
            <a:chOff x="8178800" y="673100"/>
            <a:chExt cx="7137400" cy="71374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136E1F8-D587-4CF9-4B34-37B0536E9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"/>
            </a:blip>
            <a:stretch>
              <a:fillRect/>
            </a:stretch>
          </p:blipFill>
          <p:spPr>
            <a:xfrm>
              <a:off x="8178800" y="673100"/>
              <a:ext cx="7137400" cy="7137400"/>
            </a:xfrm>
            <a:prstGeom prst="rect">
              <a:avLst/>
            </a:prstGeom>
            <a:effectLst>
              <a:outerShdw blurRad="507750" dist="659098" dir="2700000">
                <a:srgbClr val="FF9033">
                  <a:alpha val="50000"/>
                </a:srgbClr>
              </a:outerShdw>
            </a:effec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B0F0561-5C5E-3C47-9291-95D31889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15000"/>
            </a:blip>
            <a:stretch>
              <a:fillRect/>
            </a:stretch>
          </p:blipFill>
          <p:spPr>
            <a:xfrm>
              <a:off x="8753928" y="1238250"/>
              <a:ext cx="6007100" cy="6007100"/>
            </a:xfrm>
            <a:prstGeom prst="rect">
              <a:avLst/>
            </a:prstGeom>
          </p:spPr>
        </p:pic>
        <p:pic>
          <p:nvPicPr>
            <p:cNvPr id="33" name="그림 32" descr="텍스트, 원, 로고, 폰트이(가) 표시된 사진&#10;&#10;자동 생성된 설명">
              <a:extLst>
                <a:ext uri="{FF2B5EF4-FFF2-40B4-BE49-F238E27FC236}">
                  <a16:creationId xmlns:a16="http://schemas.microsoft.com/office/drawing/2014/main" id="{30D22F1A-9C63-A16D-A6AB-018159B79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2" t="12796" r="15789" b="12821"/>
            <a:stretch/>
          </p:blipFill>
          <p:spPr>
            <a:xfrm>
              <a:off x="9281828" y="1770320"/>
              <a:ext cx="4951300" cy="4942960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3117D75-5DF0-385F-8CD7-75C1217261A8}"/>
              </a:ext>
            </a:extLst>
          </p:cNvPr>
          <p:cNvGrpSpPr/>
          <p:nvPr/>
        </p:nvGrpSpPr>
        <p:grpSpPr>
          <a:xfrm>
            <a:off x="5865798" y="8530803"/>
            <a:ext cx="5587253" cy="1181100"/>
            <a:chOff x="5811698" y="8522074"/>
            <a:chExt cx="5587253" cy="1181100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F80CD3BA-5ACE-32F1-EFC9-B3D056E42F8D}"/>
                </a:ext>
              </a:extLst>
            </p:cNvPr>
            <p:cNvSpPr/>
            <p:nvPr/>
          </p:nvSpPr>
          <p:spPr>
            <a:xfrm>
              <a:off x="5811698" y="8522074"/>
              <a:ext cx="5587253" cy="11811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0000"/>
              </a:srgbClr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C0CF24A0-AF48-2271-D8C9-BB20EBB2FB34}"/>
                </a:ext>
              </a:extLst>
            </p:cNvPr>
            <p:cNvSpPr txBox="1"/>
            <p:nvPr/>
          </p:nvSpPr>
          <p:spPr>
            <a:xfrm>
              <a:off x="5811698" y="8826874"/>
              <a:ext cx="5587253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80"/>
                </a:lnSpc>
              </a:pPr>
              <a:r>
                <a: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자체 피드백 수집 시스템을 활용하여</a:t>
              </a:r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사용자들의 </a:t>
              </a: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지속적인</a:t>
              </a: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피드백을 수용</a:t>
              </a:r>
              <a:endParaRPr lang="en-US" altLang="ko-Kore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42" name="TextBox 8">
            <a:extLst>
              <a:ext uri="{FF2B5EF4-FFF2-40B4-BE49-F238E27FC236}">
                <a16:creationId xmlns:a16="http://schemas.microsoft.com/office/drawing/2014/main" id="{663ED406-60F6-AD79-071A-538A3A3BC22E}"/>
              </a:ext>
            </a:extLst>
          </p:cNvPr>
          <p:cNvSpPr txBox="1"/>
          <p:nvPr/>
        </p:nvSpPr>
        <p:spPr>
          <a:xfrm>
            <a:off x="10724989" y="7581746"/>
            <a:ext cx="1875972" cy="7482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Agile Process</a:t>
            </a:r>
            <a:endParaRPr kumimoji="0" lang="ko-KR" altLang="en-US" sz="2200" b="1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2120F2-FE70-B199-B0A8-695A31327630}"/>
              </a:ext>
            </a:extLst>
          </p:cNvPr>
          <p:cNvGrpSpPr/>
          <p:nvPr/>
        </p:nvGrpSpPr>
        <p:grpSpPr>
          <a:xfrm>
            <a:off x="11872898" y="8542118"/>
            <a:ext cx="5587253" cy="1181100"/>
            <a:chOff x="12148460" y="8396585"/>
            <a:chExt cx="5587253" cy="1181100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0CFE3909-9B49-61DC-B026-ADA5C23978DE}"/>
                </a:ext>
              </a:extLst>
            </p:cNvPr>
            <p:cNvSpPr/>
            <p:nvPr/>
          </p:nvSpPr>
          <p:spPr>
            <a:xfrm>
              <a:off x="12148460" y="8396585"/>
              <a:ext cx="5587253" cy="11811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0000"/>
              </a:srgbClr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52E5E5-F02B-A812-5D6F-1046830BAE08}"/>
                </a:ext>
              </a:extLst>
            </p:cNvPr>
            <p:cNvSpPr txBox="1"/>
            <p:nvPr/>
          </p:nvSpPr>
          <p:spPr>
            <a:xfrm>
              <a:off x="12439626" y="8571637"/>
              <a:ext cx="500492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ko-KR" altLang="en-US" sz="240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애자일</a:t>
              </a:r>
              <a:r>
                <a:rPr kumimoji="0" lang="ko-KR" altLang="ko-Kore-KR" sz="240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프로세스를 적용하여</a:t>
              </a:r>
              <a:endParaRPr lang="en-US" altLang="ko-KR" sz="2400">
                <a:solidFill>
                  <a:prstClr val="black">
                    <a:lumMod val="75000"/>
                    <a:lumOff val="25000"/>
                  </a:prst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endParaRPr>
            </a:p>
            <a:p>
              <a:pPr algn="ctr"/>
              <a:r>
                <a:rPr kumimoji="0" lang="ko-KR" altLang="ko-Kore-KR" sz="2400" b="1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피드백에 대한 빠른 대응</a:t>
              </a: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  <a:cs typeface="Pretendard"/>
                </a:rPr>
                <a:t> </a:t>
              </a:r>
              <a:r>
                <a:rPr kumimoji="0" lang="ko-KR" altLang="en-US" sz="240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가능</a:t>
              </a:r>
              <a:r>
                <a:rPr kumimoji="0" lang="ko-KR" altLang="ko-Kore-KR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  <a:cs typeface="Pretendard"/>
                </a:rPr>
                <a:t> </a:t>
              </a:r>
              <a:endParaRPr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462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1EB0AD-64BC-E03C-10AD-F2FDA668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240515B-1C5F-8650-1A48-196018FC8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/>
          <a:stretch/>
        </p:blipFill>
        <p:spPr bwMode="auto">
          <a:xfrm rot="16200000">
            <a:off x="-2571749" y="2584453"/>
            <a:ext cx="10287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55BC31A-84AB-22FC-C882-887F22CEFE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12DB34C-1D6E-F1CA-73EC-BF5225842BC1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031CB-A9A9-3C3B-4C50-BFF2E2C475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523"/>
          <a:stretch/>
        </p:blipFill>
        <p:spPr>
          <a:xfrm>
            <a:off x="5603283" y="2110587"/>
            <a:ext cx="12268200" cy="6635511"/>
          </a:xfrm>
          <a:prstGeom prst="roundRect">
            <a:avLst>
              <a:gd name="adj" fmla="val 532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5857293F-D191-5EA0-6FA4-E3AF0B556C8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19B987AA-801C-FB31-4234-E5AE25B94FA0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DD5CA711-08C5-21B0-207B-F11238E21291}"/>
              </a:ext>
            </a:extLst>
          </p:cNvPr>
          <p:cNvSpPr txBox="1"/>
          <p:nvPr/>
        </p:nvSpPr>
        <p:spPr>
          <a:xfrm>
            <a:off x="9812768" y="801164"/>
            <a:ext cx="3524411" cy="7482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Issue</a:t>
            </a:r>
            <a:r>
              <a:rPr lang="ko-KR" altLang="en-US" sz="2200" b="1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대응</a:t>
            </a:r>
            <a:endParaRPr kumimoji="0" lang="ko-KR" altLang="en-US" sz="2200" b="1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69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32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13F40-65D2-841B-66F5-A9D28BED4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6EE6119C-F579-0C94-CAA5-3DC8952276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1B86B09-AE89-2880-518D-EC12181AE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6"/>
          <a:stretch/>
        </p:blipFill>
        <p:spPr bwMode="auto">
          <a:xfrm rot="16200000">
            <a:off x="-2574000" y="2577700"/>
            <a:ext cx="10296004" cy="5148000"/>
          </a:xfrm>
          <a:prstGeom prst="rect">
            <a:avLst/>
          </a:prstGeom>
          <a:noFill/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4D18C4AE-10CB-016D-F842-EECBF411343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C026125B-3887-741E-59BE-AD7162F9C05E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E2B20B07-D75B-533F-9408-CD5A1B447CE7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574401-BE90-3665-0F88-B5952F98EA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" b="2156"/>
          <a:stretch/>
        </p:blipFill>
        <p:spPr>
          <a:xfrm>
            <a:off x="6553200" y="1271535"/>
            <a:ext cx="10771957" cy="2347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D8D9A4-AF05-0534-74D4-578F1E9AB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0" y="5253155"/>
            <a:ext cx="4003219" cy="272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C0A2BB-BD13-2723-F94B-E0986F4FF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024" y="5253155"/>
            <a:ext cx="4981243" cy="272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0633BF-828B-072D-98FC-1DE69E5AC019}"/>
              </a:ext>
            </a:extLst>
          </p:cNvPr>
          <p:cNvSpPr txBox="1"/>
          <p:nvPr/>
        </p:nvSpPr>
        <p:spPr>
          <a:xfrm>
            <a:off x="7786278" y="4305300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Notion</a:t>
            </a:r>
            <a:endParaRPr kumimoji="0" lang="ko-KR" altLang="en-US" sz="200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66432-77C1-1085-D343-BDA70C4284C9}"/>
              </a:ext>
            </a:extLst>
          </p:cNvPr>
          <p:cNvSpPr txBox="1"/>
          <p:nvPr/>
        </p:nvSpPr>
        <p:spPr>
          <a:xfrm>
            <a:off x="5114745" y="8869690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Gmail</a:t>
            </a:r>
            <a:endParaRPr kumimoji="0" lang="ko-KR" altLang="en-US" sz="200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041A8-3A0E-6272-30A0-E84710998E25}"/>
              </a:ext>
            </a:extLst>
          </p:cNvPr>
          <p:cNvSpPr txBox="1"/>
          <p:nvPr/>
        </p:nvSpPr>
        <p:spPr>
          <a:xfrm>
            <a:off x="10650309" y="8869690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Slack</a:t>
            </a:r>
            <a:endParaRPr kumimoji="0" lang="ko-KR" altLang="en-US" sz="200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2D31DD6C-00A7-5652-EE6E-08632BFCA032}"/>
              </a:ext>
            </a:extLst>
          </p:cNvPr>
          <p:cNvSpPr txBox="1"/>
          <p:nvPr/>
        </p:nvSpPr>
        <p:spPr>
          <a:xfrm>
            <a:off x="762000" y="7708900"/>
            <a:ext cx="3670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Notion, Slack, Gmail 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등 다양한 </a:t>
            </a:r>
            <a:r>
              <a:rPr lang="ko-KR" altLang="en-US" sz="20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협업툴을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연동하여 빠르게 이슈에 대응할 수 있습니다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79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D72D5-1A18-F802-DFEA-F67E513A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FA9063B8-C155-F653-8D16-DAC815D5E17A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C02085E5-0789-7CAF-6CE1-70775814748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E0833F71-B002-3AE1-9F9A-75FCDBC1A09A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6E68A1-7681-B476-85A4-52B8BF550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3" r="35407"/>
          <a:stretch/>
        </p:blipFill>
        <p:spPr>
          <a:xfrm>
            <a:off x="762000" y="3050498"/>
            <a:ext cx="6683152" cy="4240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891D787-0E67-47AC-FA2F-DFDA14E7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56" y="3689099"/>
            <a:ext cx="2792208" cy="288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1FD413B-637D-D70B-AA92-07B5944AB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25"/>
          <a:stretch/>
        </p:blipFill>
        <p:spPr bwMode="auto">
          <a:xfrm>
            <a:off x="11122874" y="3657600"/>
            <a:ext cx="6403126" cy="2916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174D14-2659-0A91-E0FD-0AB935AD92B7}"/>
              </a:ext>
            </a:extLst>
          </p:cNvPr>
          <p:cNvSpPr txBox="1"/>
          <p:nvPr/>
        </p:nvSpPr>
        <p:spPr>
          <a:xfrm>
            <a:off x="-299684" y="8731794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스크럼 회의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7CC7ED-C3F9-1C25-3D1B-6E1B7CB3B3A2}"/>
              </a:ext>
            </a:extLst>
          </p:cNvPr>
          <p:cNvSpPr txBox="1"/>
          <p:nvPr/>
        </p:nvSpPr>
        <p:spPr>
          <a:xfrm>
            <a:off x="8610600" y="8731794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백로그화 </a:t>
            </a:r>
            <a:r>
              <a: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&amp; </a:t>
            </a:r>
            <a:r>
              <a:rPr kumimoji="0" lang="ko-KR" altLang="en-US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582973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8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48E5D-2137-7874-3C22-637FE1FF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3">
            <a:extLst>
              <a:ext uri="{FF2B5EF4-FFF2-40B4-BE49-F238E27FC236}">
                <a16:creationId xmlns:a16="http://schemas.microsoft.com/office/drawing/2014/main" id="{3CD0399A-62F9-00B5-42C0-C250A5B1BD9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A33DD83D-5687-882D-8DCE-D38D9E3EA87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558F34E-F653-AAC1-EE1C-9DB5129F22E8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altLang="ko-Kore-KR" sz="28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Why Agile ?</a:t>
            </a:r>
            <a:endParaRPr lang="en-US" altLang="ko-Kore-KR" sz="28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17B219-D787-0784-64D5-523C4D1AB73E}"/>
              </a:ext>
            </a:extLst>
          </p:cNvPr>
          <p:cNvGrpSpPr/>
          <p:nvPr/>
        </p:nvGrpSpPr>
        <p:grpSpPr>
          <a:xfrm>
            <a:off x="1633645" y="2027445"/>
            <a:ext cx="15020710" cy="6856753"/>
            <a:chOff x="744028" y="2027445"/>
            <a:chExt cx="15020710" cy="685675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20A8CC-9642-4DF9-65AC-1EE9D3005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028" y="2922855"/>
              <a:ext cx="15020710" cy="596134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rgbClr val="FF9132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009F07-D44E-041F-5467-31A570A90ADC}"/>
                </a:ext>
              </a:extLst>
            </p:cNvPr>
            <p:cNvSpPr txBox="1"/>
            <p:nvPr/>
          </p:nvSpPr>
          <p:spPr>
            <a:xfrm>
              <a:off x="4101483" y="2027445"/>
              <a:ext cx="83058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Backlog </a:t>
              </a:r>
              <a:r>
                <a:rPr kumimoji="0" lang="ko-KR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보드 예시 </a:t>
              </a:r>
              <a:r>
                <a:rPr kumimoji="0" lang="en-US" altLang="ko-KR" sz="20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[</a:t>
              </a:r>
              <a:r>
                <a:rPr lang="en-US" altLang="ko-KR" sz="2000" b="1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MY-Backend-Django]</a:t>
              </a:r>
              <a:endParaRPr kumimoji="0" lang="ko-KR" alt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54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200" b="1" u="none" strike="noStrike">
                <a:solidFill>
                  <a:srgbClr val="FFFFFF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Contents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2783477-C887-B0AD-99B5-4F9FCD6491BE}"/>
              </a:ext>
            </a:extLst>
          </p:cNvPr>
          <p:cNvGrpSpPr/>
          <p:nvPr/>
        </p:nvGrpSpPr>
        <p:grpSpPr>
          <a:xfrm>
            <a:off x="9144000" y="8953500"/>
            <a:ext cx="5270500" cy="584200"/>
            <a:chOff x="8826500" y="8902700"/>
            <a:chExt cx="5270500" cy="584200"/>
          </a:xfrm>
        </p:grpSpPr>
        <p:sp>
          <p:nvSpPr>
            <p:cNvPr id="19" name="TextBox 19"/>
            <p:cNvSpPr txBox="1"/>
            <p:nvPr/>
          </p:nvSpPr>
          <p:spPr>
            <a:xfrm>
              <a:off x="8826500" y="9017000"/>
              <a:ext cx="812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04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359900" y="8902700"/>
              <a:ext cx="47371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76790"/>
                </a:lnSpc>
              </a:pPr>
              <a:r>
                <a:rPr lang="ko-KR" altLang="en-US" sz="3300" b="1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프로젝트 시연</a:t>
              </a:r>
              <a:endParaRPr lang="ko-KR" sz="33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ABEF07-FE58-B3B7-4EBC-8DBE3A256810}"/>
              </a:ext>
            </a:extLst>
          </p:cNvPr>
          <p:cNvGrpSpPr/>
          <p:nvPr/>
        </p:nvGrpSpPr>
        <p:grpSpPr>
          <a:xfrm>
            <a:off x="9144000" y="1894017"/>
            <a:ext cx="8953500" cy="918712"/>
            <a:chOff x="9180095" y="2198817"/>
            <a:chExt cx="8953500" cy="918712"/>
          </a:xfrm>
        </p:grpSpPr>
        <p:sp>
          <p:nvSpPr>
            <p:cNvPr id="10" name="TextBox 10"/>
            <p:cNvSpPr txBox="1"/>
            <p:nvPr/>
          </p:nvSpPr>
          <p:spPr>
            <a:xfrm>
              <a:off x="9180095" y="2313117"/>
              <a:ext cx="812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713495" y="2198817"/>
              <a:ext cx="33147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76790"/>
                </a:lnSpc>
              </a:pPr>
              <a:r>
                <a:rPr lang="ko-KR" altLang="en-US" sz="3300" b="1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프로젝트 개요</a:t>
              </a:r>
              <a:endParaRPr lang="ko-KR" sz="33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1043" y="2478217"/>
              <a:ext cx="1955800" cy="254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4272795" y="2313117"/>
              <a:ext cx="3860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ko-KR" alt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주제 및 기획 의도 소개</a:t>
              </a:r>
              <a:endParaRPr 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22A9AD82-F012-EE35-4611-3D4B14DCF212}"/>
                </a:ext>
              </a:extLst>
            </p:cNvPr>
            <p:cNvSpPr txBox="1"/>
            <p:nvPr/>
          </p:nvSpPr>
          <p:spPr>
            <a:xfrm>
              <a:off x="14272795" y="2761929"/>
              <a:ext cx="3860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ko-KR" alt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 주요 기능 소개</a:t>
              </a:r>
              <a:endParaRPr 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A1D0DE5-1486-BAA3-5457-AB98DD9A5F70}"/>
              </a:ext>
            </a:extLst>
          </p:cNvPr>
          <p:cNvGrpSpPr/>
          <p:nvPr/>
        </p:nvGrpSpPr>
        <p:grpSpPr>
          <a:xfrm>
            <a:off x="9144000" y="7144186"/>
            <a:ext cx="3848100" cy="584200"/>
            <a:chOff x="9144000" y="7387168"/>
            <a:chExt cx="3848100" cy="584200"/>
          </a:xfrm>
        </p:grpSpPr>
        <p:sp>
          <p:nvSpPr>
            <p:cNvPr id="16" name="TextBox 16"/>
            <p:cNvSpPr txBox="1"/>
            <p:nvPr/>
          </p:nvSpPr>
          <p:spPr>
            <a:xfrm>
              <a:off x="9144000" y="7501468"/>
              <a:ext cx="8128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207499"/>
                </a:lnSpc>
              </a:pPr>
              <a:r>
                <a:rPr lang="en-US" sz="2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03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677400" y="7387168"/>
              <a:ext cx="3314700" cy="584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76790"/>
                </a:lnSpc>
              </a:pPr>
              <a:r>
                <a:rPr lang="ko-KR" altLang="en-US" sz="33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진행 계획</a:t>
              </a:r>
              <a:endParaRPr lang="ko-KR" sz="33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44000" y="3910845"/>
            <a:ext cx="812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02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C8C3437C-6C2A-E492-6BDA-1A12A155BA3D}"/>
              </a:ext>
            </a:extLst>
          </p:cNvPr>
          <p:cNvSpPr txBox="1"/>
          <p:nvPr/>
        </p:nvSpPr>
        <p:spPr>
          <a:xfrm>
            <a:off x="9677400" y="3796545"/>
            <a:ext cx="33147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6790"/>
              </a:lnSpc>
            </a:pPr>
            <a:r>
              <a:rPr lang="ko-KR" altLang="en-US" sz="33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진행 현황</a:t>
            </a:r>
            <a:endParaRPr lang="ko-KR" sz="33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D37237E3-0C11-F629-B87F-E5312E26AD41}"/>
              </a:ext>
            </a:extLst>
          </p:cNvPr>
          <p:cNvSpPr txBox="1"/>
          <p:nvPr/>
        </p:nvSpPr>
        <p:spPr>
          <a:xfrm>
            <a:off x="14236700" y="3913407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진행</a:t>
            </a:r>
            <a:r>
              <a:rPr lang="en-US" altLang="ko-KR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방식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8C55804-2ABB-F57B-3A88-989797B8720E}"/>
              </a:ext>
            </a:extLst>
          </p:cNvPr>
          <p:cNvGrpSpPr/>
          <p:nvPr/>
        </p:nvGrpSpPr>
        <p:grpSpPr>
          <a:xfrm>
            <a:off x="11366500" y="4075945"/>
            <a:ext cx="2734248" cy="25400"/>
            <a:chOff x="11049000" y="5563849"/>
            <a:chExt cx="2734248" cy="25400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4AB43F88-BC5B-1435-0FF9-BFF2C3CC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7448" y="5563849"/>
              <a:ext cx="1955800" cy="25400"/>
            </a:xfrm>
            <a:prstGeom prst="rect">
              <a:avLst/>
            </a:prstGeom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62B42E79-A54F-18FF-BE33-A00BB9B1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9000" y="5563849"/>
              <a:ext cx="1955800" cy="25400"/>
            </a:xfrm>
            <a:prstGeom prst="rect">
              <a:avLst/>
            </a:prstGeom>
          </p:spPr>
        </p:pic>
      </p:grpSp>
      <p:sp>
        <p:nvSpPr>
          <p:cNvPr id="40" name="TextBox 12">
            <a:extLst>
              <a:ext uri="{FF2B5EF4-FFF2-40B4-BE49-F238E27FC236}">
                <a16:creationId xmlns:a16="http://schemas.microsoft.com/office/drawing/2014/main" id="{8D3A95E5-D55A-7A04-91B6-BF9CB53D0B4B}"/>
              </a:ext>
            </a:extLst>
          </p:cNvPr>
          <p:cNvSpPr txBox="1"/>
          <p:nvPr/>
        </p:nvSpPr>
        <p:spPr>
          <a:xfrm>
            <a:off x="14236700" y="4859089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데이터 </a:t>
            </a:r>
            <a:r>
              <a:rPr lang="ko-KR" altLang="en-US" sz="2000" b="1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전처리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E140E066-A3A1-6BF1-CE95-E59DC53541C5}"/>
              </a:ext>
            </a:extLst>
          </p:cNvPr>
          <p:cNvSpPr txBox="1"/>
          <p:nvPr/>
        </p:nvSpPr>
        <p:spPr>
          <a:xfrm>
            <a:off x="14236700" y="5331930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모델링 및 평가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EA338469-9C1E-75B5-EE1C-724B3D986029}"/>
              </a:ext>
            </a:extLst>
          </p:cNvPr>
          <p:cNvSpPr txBox="1"/>
          <p:nvPr/>
        </p:nvSpPr>
        <p:spPr>
          <a:xfrm>
            <a:off x="14236700" y="5804770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모델 배포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2A8BBAE-2123-F728-861E-BC146C1B10A2}"/>
              </a:ext>
            </a:extLst>
          </p:cNvPr>
          <p:cNvSpPr txBox="1"/>
          <p:nvPr/>
        </p:nvSpPr>
        <p:spPr>
          <a:xfrm>
            <a:off x="14236700" y="4386248"/>
            <a:ext cx="386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0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데이터 수집 및 저장</a:t>
            </a:r>
            <a:endParaRPr lang="en-US" sz="2000" b="1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7F5AA371-2113-D875-4003-8AC6CCC3B87A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도메인 주도 설계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C4F19FF-294A-085E-85AF-13C8CFB0D08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8F19AF7-6112-8228-1960-FA5F116ECD1E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1C2B1-780B-C672-28C4-0F2AA1176B0B}"/>
              </a:ext>
            </a:extLst>
          </p:cNvPr>
          <p:cNvSpPr txBox="1"/>
          <p:nvPr/>
        </p:nvSpPr>
        <p:spPr>
          <a:xfrm>
            <a:off x="517774" y="9430088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CA8DB317-7890-E5EE-43DC-CC7ECCF9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74" y="2240931"/>
            <a:ext cx="4457700" cy="3310906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55E7606C-5A0D-1C8E-C4BD-8DBFDF0C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75" y="6210300"/>
            <a:ext cx="4457700" cy="3121305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5CCBEEC-D0CB-DF8D-EB5C-F15DBDBE2EF8}"/>
              </a:ext>
            </a:extLst>
          </p:cNvPr>
          <p:cNvSpPr txBox="1"/>
          <p:nvPr/>
        </p:nvSpPr>
        <p:spPr>
          <a:xfrm>
            <a:off x="98674" y="565015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endParaRPr kumimoji="0" lang="ko-KR" altLang="en-US" sz="200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683EC03D-7AC3-C48C-6F35-27F8C2EC7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098" y="5647749"/>
            <a:ext cx="355600" cy="3556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F30CBFC-4657-FF91-5969-1D9B601E741C}"/>
              </a:ext>
            </a:extLst>
          </p:cNvPr>
          <p:cNvSpPr txBox="1"/>
          <p:nvPr/>
        </p:nvSpPr>
        <p:spPr>
          <a:xfrm>
            <a:off x="8136148" y="7277100"/>
            <a:ext cx="9635704" cy="1447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560"/>
              </a:lnSpc>
            </a:pPr>
            <a:r>
              <a:rPr lang="en" altLang="ko-Kore-KR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Agile </a:t>
            </a:r>
            <a:r>
              <a:rPr lang="ko-KR" altLang="en-US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프로세스에서 수집한 사용자 피드백을</a:t>
            </a:r>
            <a:endParaRPr lang="en-US" altLang="ko-KR" sz="2400">
              <a:solidFill>
                <a:srgbClr val="FF9132"/>
              </a:solidFill>
              <a:effectLst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>
              <a:lnSpc>
                <a:spcPts val="3560"/>
              </a:lnSpc>
            </a:pPr>
            <a:r>
              <a:rPr lang="ko-KR" altLang="en-US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서비스에 유연하게 반영하기 위한</a:t>
            </a:r>
            <a:endParaRPr lang="en-US" altLang="ko-KR" sz="2400">
              <a:solidFill>
                <a:srgbClr val="FF9132"/>
              </a:solidFill>
              <a:effectLst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>
              <a:lnSpc>
                <a:spcPts val="3560"/>
              </a:lnSpc>
            </a:pPr>
            <a:r>
              <a:rPr lang="ko-KR" altLang="en-US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도메인 주도 설계</a:t>
            </a:r>
            <a:r>
              <a:rPr lang="en-US" altLang="ko-KR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en" altLang="ko-Kore-KR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DDD) </a:t>
            </a:r>
            <a:r>
              <a:rPr lang="ko-KR" altLang="en-US" sz="2400">
                <a:solidFill>
                  <a:srgbClr val="FF9132"/>
                </a:solidFill>
                <a:effectLst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적용</a:t>
            </a:r>
            <a:endParaRPr lang="ko-KR" altLang="en-US" sz="2400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Malgun Gothic Semilight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E56DD6E-B49E-6595-6EB0-0F5E10E7DAC9}"/>
              </a:ext>
            </a:extLst>
          </p:cNvPr>
          <p:cNvGrpSpPr/>
          <p:nvPr/>
        </p:nvGrpSpPr>
        <p:grpSpPr>
          <a:xfrm>
            <a:off x="10896600" y="2698131"/>
            <a:ext cx="4114800" cy="4114800"/>
            <a:chOff x="10896600" y="2240931"/>
            <a:chExt cx="4114800" cy="411480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8D467F4-21C4-9FE3-B1D2-5F5871AB5065}"/>
                </a:ext>
              </a:extLst>
            </p:cNvPr>
            <p:cNvSpPr/>
            <p:nvPr/>
          </p:nvSpPr>
          <p:spPr>
            <a:xfrm>
              <a:off x="10896600" y="2240931"/>
              <a:ext cx="4114800" cy="411480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3204512-92FE-FC92-4155-1B247FD7E96A}"/>
                </a:ext>
              </a:extLst>
            </p:cNvPr>
            <p:cNvSpPr txBox="1"/>
            <p:nvPr/>
          </p:nvSpPr>
          <p:spPr>
            <a:xfrm>
              <a:off x="11658600" y="3144169"/>
              <a:ext cx="259080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D</a:t>
              </a: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omain</a:t>
              </a:r>
              <a:endParaRPr lang="en-US" altLang="ko-KR" sz="48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D</a:t>
              </a: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riven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D</a:t>
              </a:r>
              <a:r>
                <a:rPr kumimoji="0" lang="en-US" altLang="ko-KR" sz="4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esign</a:t>
              </a:r>
              <a:endParaRPr kumimoji="0" lang="ko-KR" altLang="en-US" sz="48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32">
            <a:alpha val="7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CA952-D13B-E1C1-FEF2-F9D883E9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B14E7BB-1451-1B28-E2B3-707743902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35"/>
          <a:stretch/>
        </p:blipFill>
        <p:spPr bwMode="auto">
          <a:xfrm rot="16200000">
            <a:off x="4051047" y="-4063747"/>
            <a:ext cx="10414506" cy="18516600"/>
          </a:xfrm>
          <a:prstGeom prst="rect">
            <a:avLst/>
          </a:prstGeom>
          <a:noFill/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C3051DA4-E796-8C5C-BB8D-D44D99BE9F30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기술 스택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745DA4C-8CB6-9616-9EB6-0E210B00E7E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B7F208B-C15B-C624-8249-9347B0A7E56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사각형: 둥근 모서리 84">
            <a:extLst>
              <a:ext uri="{FF2B5EF4-FFF2-40B4-BE49-F238E27FC236}">
                <a16:creationId xmlns:a16="http://schemas.microsoft.com/office/drawing/2014/main" id="{6C7C7FFC-4AC8-D12C-82EF-2DB0B998D697}"/>
              </a:ext>
            </a:extLst>
          </p:cNvPr>
          <p:cNvSpPr/>
          <p:nvPr/>
        </p:nvSpPr>
        <p:spPr>
          <a:xfrm>
            <a:off x="762000" y="2705100"/>
            <a:ext cx="3169320" cy="3013363"/>
          </a:xfrm>
          <a:prstGeom prst="roundRect">
            <a:avLst/>
          </a:prstGeom>
          <a:solidFill>
            <a:srgbClr val="FFFFFF">
              <a:alpha val="60000"/>
            </a:srgbClr>
          </a:solidFill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79E5C0E8-9590-227E-9193-2A48598B5B77}"/>
              </a:ext>
            </a:extLst>
          </p:cNvPr>
          <p:cNvSpPr/>
          <p:nvPr/>
        </p:nvSpPr>
        <p:spPr>
          <a:xfrm>
            <a:off x="1926796" y="3641572"/>
            <a:ext cx="839729" cy="839729"/>
          </a:xfrm>
          <a:custGeom>
            <a:avLst/>
            <a:gdLst/>
            <a:ahLst/>
            <a:cxnLst/>
            <a:rect l="l" t="t" r="r" b="b"/>
            <a:pathLst>
              <a:path w="972662" h="972662">
                <a:moveTo>
                  <a:pt x="0" y="0"/>
                </a:moveTo>
                <a:lnTo>
                  <a:pt x="972662" y="0"/>
                </a:lnTo>
                <a:lnTo>
                  <a:pt x="972662" y="972662"/>
                </a:lnTo>
                <a:lnTo>
                  <a:pt x="0" y="9726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7AD636D6-4BCB-7DA3-273E-3FAD07F1D779}"/>
              </a:ext>
            </a:extLst>
          </p:cNvPr>
          <p:cNvSpPr txBox="1"/>
          <p:nvPr/>
        </p:nvSpPr>
        <p:spPr>
          <a:xfrm>
            <a:off x="1792177" y="2918537"/>
            <a:ext cx="1290086" cy="341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2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Proxima Nova"/>
                <a:sym typeface="Proxima Nova"/>
              </a:rPr>
              <a:t>Backend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75231F-C4F0-1667-49DF-0DBA55CAE7F0}"/>
              </a:ext>
            </a:extLst>
          </p:cNvPr>
          <p:cNvGrpSpPr/>
          <p:nvPr/>
        </p:nvGrpSpPr>
        <p:grpSpPr>
          <a:xfrm>
            <a:off x="13026705" y="2724470"/>
            <a:ext cx="4458099" cy="3061796"/>
            <a:chOff x="13026705" y="2835307"/>
            <a:chExt cx="4458099" cy="3061796"/>
          </a:xfrm>
        </p:grpSpPr>
        <p:sp>
          <p:nvSpPr>
            <p:cNvPr id="14" name="사각형: 둥근 모서리 7">
              <a:extLst>
                <a:ext uri="{FF2B5EF4-FFF2-40B4-BE49-F238E27FC236}">
                  <a16:creationId xmlns:a16="http://schemas.microsoft.com/office/drawing/2014/main" id="{67F5F525-DC49-0BB9-2862-EC56EC07250F}"/>
                </a:ext>
              </a:extLst>
            </p:cNvPr>
            <p:cNvSpPr/>
            <p:nvPr/>
          </p:nvSpPr>
          <p:spPr>
            <a:xfrm>
              <a:off x="13026705" y="2835307"/>
              <a:ext cx="4458099" cy="3061796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0E9C8CB7-DFF6-F715-EB93-C9F3C4689F7F}"/>
                </a:ext>
              </a:extLst>
            </p:cNvPr>
            <p:cNvSpPr/>
            <p:nvPr/>
          </p:nvSpPr>
          <p:spPr>
            <a:xfrm>
              <a:off x="14499548" y="3328958"/>
              <a:ext cx="1512412" cy="1355609"/>
            </a:xfrm>
            <a:custGeom>
              <a:avLst/>
              <a:gdLst/>
              <a:ahLst/>
              <a:cxnLst/>
              <a:rect l="l" t="t" r="r" b="b"/>
              <a:pathLst>
                <a:path w="1148173" h="1029134">
                  <a:moveTo>
                    <a:pt x="0" y="0"/>
                  </a:moveTo>
                  <a:lnTo>
                    <a:pt x="1148172" y="0"/>
                  </a:lnTo>
                  <a:lnTo>
                    <a:pt x="1148172" y="1029133"/>
                  </a:lnTo>
                  <a:lnTo>
                    <a:pt x="0" y="1029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5783" b="-578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6" name="Freeform 42">
              <a:extLst>
                <a:ext uri="{FF2B5EF4-FFF2-40B4-BE49-F238E27FC236}">
                  <a16:creationId xmlns:a16="http://schemas.microsoft.com/office/drawing/2014/main" id="{87EFD1BE-BFF6-2CC2-D007-DEA9DFA66BD9}"/>
                </a:ext>
              </a:extLst>
            </p:cNvPr>
            <p:cNvSpPr/>
            <p:nvPr/>
          </p:nvSpPr>
          <p:spPr>
            <a:xfrm>
              <a:off x="13794332" y="4490706"/>
              <a:ext cx="1131436" cy="1131436"/>
            </a:xfrm>
            <a:custGeom>
              <a:avLst/>
              <a:gdLst/>
              <a:ahLst/>
              <a:cxnLst/>
              <a:rect l="l" t="t" r="r" b="b"/>
              <a:pathLst>
                <a:path w="1131436" h="1131436">
                  <a:moveTo>
                    <a:pt x="0" y="0"/>
                  </a:moveTo>
                  <a:lnTo>
                    <a:pt x="1131436" y="0"/>
                  </a:lnTo>
                  <a:lnTo>
                    <a:pt x="1131436" y="1131436"/>
                  </a:lnTo>
                  <a:lnTo>
                    <a:pt x="0" y="1131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F3CA05C2-BFD5-E2FF-EFFD-8371CC35C194}"/>
                </a:ext>
              </a:extLst>
            </p:cNvPr>
            <p:cNvSpPr/>
            <p:nvPr/>
          </p:nvSpPr>
          <p:spPr>
            <a:xfrm>
              <a:off x="15832894" y="4475611"/>
              <a:ext cx="1148173" cy="1160345"/>
            </a:xfrm>
            <a:custGeom>
              <a:avLst/>
              <a:gdLst/>
              <a:ahLst/>
              <a:cxnLst/>
              <a:rect l="l" t="t" r="r" b="b"/>
              <a:pathLst>
                <a:path w="1148173" h="1160345">
                  <a:moveTo>
                    <a:pt x="0" y="0"/>
                  </a:moveTo>
                  <a:lnTo>
                    <a:pt x="1148173" y="0"/>
                  </a:lnTo>
                  <a:lnTo>
                    <a:pt x="1148173" y="1160345"/>
                  </a:lnTo>
                  <a:lnTo>
                    <a:pt x="0" y="1160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60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8" name="TextBox 53">
              <a:extLst>
                <a:ext uri="{FF2B5EF4-FFF2-40B4-BE49-F238E27FC236}">
                  <a16:creationId xmlns:a16="http://schemas.microsoft.com/office/drawing/2014/main" id="{D27803F5-62D0-E791-2B98-AD2DFBCAD2CD}"/>
                </a:ext>
              </a:extLst>
            </p:cNvPr>
            <p:cNvSpPr txBox="1"/>
            <p:nvPr/>
          </p:nvSpPr>
          <p:spPr>
            <a:xfrm>
              <a:off x="14404211" y="3029374"/>
              <a:ext cx="1946083" cy="341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2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Infrastructure</a:t>
              </a:r>
            </a:p>
          </p:txBody>
        </p:sp>
      </p:grpSp>
      <p:sp>
        <p:nvSpPr>
          <p:cNvPr id="33" name="사각형: 둥근 모서리 16">
            <a:extLst>
              <a:ext uri="{FF2B5EF4-FFF2-40B4-BE49-F238E27FC236}">
                <a16:creationId xmlns:a16="http://schemas.microsoft.com/office/drawing/2014/main" id="{0958DE5A-32E2-26B4-6A48-F263B77BAC2C}"/>
              </a:ext>
            </a:extLst>
          </p:cNvPr>
          <p:cNvSpPr/>
          <p:nvPr/>
        </p:nvSpPr>
        <p:spPr>
          <a:xfrm>
            <a:off x="8031233" y="6462090"/>
            <a:ext cx="9453572" cy="3013363"/>
          </a:xfrm>
          <a:prstGeom prst="roundRect">
            <a:avLst/>
          </a:prstGeom>
          <a:solidFill>
            <a:srgbClr val="FFFFFF">
              <a:alpha val="60000"/>
            </a:srgbClr>
          </a:solidFill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36" name="TextBox 55">
            <a:extLst>
              <a:ext uri="{FF2B5EF4-FFF2-40B4-BE49-F238E27FC236}">
                <a16:creationId xmlns:a16="http://schemas.microsoft.com/office/drawing/2014/main" id="{47350891-5AAE-0F01-B506-EA8EFB4229CB}"/>
              </a:ext>
            </a:extLst>
          </p:cNvPr>
          <p:cNvSpPr txBox="1"/>
          <p:nvPr/>
        </p:nvSpPr>
        <p:spPr>
          <a:xfrm>
            <a:off x="12295053" y="6679698"/>
            <a:ext cx="925931" cy="34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2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Proxima Nova"/>
                <a:sym typeface="Proxima Nova"/>
              </a:rPr>
              <a:t>AI Core</a:t>
            </a: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7D1DBBA0-36AE-8260-A41C-72F73CF4C6B2}"/>
              </a:ext>
            </a:extLst>
          </p:cNvPr>
          <p:cNvSpPr/>
          <p:nvPr/>
        </p:nvSpPr>
        <p:spPr>
          <a:xfrm>
            <a:off x="1091087" y="4698909"/>
            <a:ext cx="2511146" cy="519485"/>
          </a:xfrm>
          <a:custGeom>
            <a:avLst/>
            <a:gdLst/>
            <a:ahLst/>
            <a:cxnLst/>
            <a:rect l="l" t="t" r="r" b="b"/>
            <a:pathLst>
              <a:path w="1968512" h="709356">
                <a:moveTo>
                  <a:pt x="0" y="0"/>
                </a:moveTo>
                <a:lnTo>
                  <a:pt x="1968512" y="0"/>
                </a:lnTo>
                <a:lnTo>
                  <a:pt x="1968512" y="709357"/>
                </a:lnTo>
                <a:lnTo>
                  <a:pt x="0" y="709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715" t="-66697" r="-14893" b="-55588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26" name="Freeform 37">
            <a:extLst>
              <a:ext uri="{FF2B5EF4-FFF2-40B4-BE49-F238E27FC236}">
                <a16:creationId xmlns:a16="http://schemas.microsoft.com/office/drawing/2014/main" id="{8974A75C-9F0B-DE14-1E65-7D03775E7A0F}"/>
              </a:ext>
            </a:extLst>
          </p:cNvPr>
          <p:cNvSpPr/>
          <p:nvPr/>
        </p:nvSpPr>
        <p:spPr>
          <a:xfrm>
            <a:off x="9693785" y="7467439"/>
            <a:ext cx="2412316" cy="654188"/>
          </a:xfrm>
          <a:custGeom>
            <a:avLst/>
            <a:gdLst/>
            <a:ahLst/>
            <a:cxnLst/>
            <a:rect l="l" t="t" r="r" b="b"/>
            <a:pathLst>
              <a:path w="1605466" h="435381">
                <a:moveTo>
                  <a:pt x="0" y="0"/>
                </a:moveTo>
                <a:lnTo>
                  <a:pt x="1605466" y="0"/>
                </a:lnTo>
                <a:lnTo>
                  <a:pt x="1605466" y="435380"/>
                </a:lnTo>
                <a:lnTo>
                  <a:pt x="0" y="435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27" name="Freeform 38">
            <a:extLst>
              <a:ext uri="{FF2B5EF4-FFF2-40B4-BE49-F238E27FC236}">
                <a16:creationId xmlns:a16="http://schemas.microsoft.com/office/drawing/2014/main" id="{F70F4AF4-3F81-1CBA-6D7D-53B475F7BB87}"/>
              </a:ext>
            </a:extLst>
          </p:cNvPr>
          <p:cNvSpPr/>
          <p:nvPr/>
        </p:nvSpPr>
        <p:spPr>
          <a:xfrm>
            <a:off x="12648801" y="7497454"/>
            <a:ext cx="3323589" cy="685228"/>
          </a:xfrm>
          <a:custGeom>
            <a:avLst/>
            <a:gdLst/>
            <a:ahLst/>
            <a:cxnLst/>
            <a:rect l="l" t="t" r="r" b="b"/>
            <a:pathLst>
              <a:path w="2848212" h="587219">
                <a:moveTo>
                  <a:pt x="0" y="0"/>
                </a:moveTo>
                <a:lnTo>
                  <a:pt x="2848212" y="0"/>
                </a:lnTo>
                <a:lnTo>
                  <a:pt x="2848212" y="587218"/>
                </a:lnTo>
                <a:lnTo>
                  <a:pt x="0" y="5872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pic>
        <p:nvPicPr>
          <p:cNvPr id="28" name="Picture 2" descr="faiss">
            <a:extLst>
              <a:ext uri="{FF2B5EF4-FFF2-40B4-BE49-F238E27FC236}">
                <a16:creationId xmlns:a16="http://schemas.microsoft.com/office/drawing/2014/main" id="{CC8ABCCB-0538-1862-2FCC-705A24A8A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789" y="8300656"/>
            <a:ext cx="1452682" cy="7108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57E488C-0DE3-B6CD-69DF-AB8BC48072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37753" y="8425990"/>
            <a:ext cx="3323589" cy="553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3FBC25FD-9AC0-4585-9121-CD3E869CA090}"/>
              </a:ext>
            </a:extLst>
          </p:cNvPr>
          <p:cNvGrpSpPr/>
          <p:nvPr/>
        </p:nvGrpSpPr>
        <p:grpSpPr>
          <a:xfrm>
            <a:off x="771308" y="6462090"/>
            <a:ext cx="6456730" cy="2944365"/>
            <a:chOff x="771308" y="6417551"/>
            <a:chExt cx="6456730" cy="2944365"/>
          </a:xfrm>
        </p:grpSpPr>
        <p:sp>
          <p:nvSpPr>
            <p:cNvPr id="38" name="사각형: 둥근 모서리 13">
              <a:extLst>
                <a:ext uri="{FF2B5EF4-FFF2-40B4-BE49-F238E27FC236}">
                  <a16:creationId xmlns:a16="http://schemas.microsoft.com/office/drawing/2014/main" id="{43D9DB0A-DA3E-929E-A44F-51A68DD171B7}"/>
                </a:ext>
              </a:extLst>
            </p:cNvPr>
            <p:cNvSpPr/>
            <p:nvPr/>
          </p:nvSpPr>
          <p:spPr>
            <a:xfrm>
              <a:off x="771308" y="6417551"/>
              <a:ext cx="6456730" cy="2944365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C46D41D8-1E22-1ACC-FD24-0DF0362E7937}"/>
                </a:ext>
              </a:extLst>
            </p:cNvPr>
            <p:cNvSpPr/>
            <p:nvPr/>
          </p:nvSpPr>
          <p:spPr>
            <a:xfrm>
              <a:off x="1539829" y="7326945"/>
              <a:ext cx="1124234" cy="1124234"/>
            </a:xfrm>
            <a:custGeom>
              <a:avLst/>
              <a:gdLst/>
              <a:ahLst/>
              <a:cxnLst/>
              <a:rect l="l" t="t" r="r" b="b"/>
              <a:pathLst>
                <a:path w="1174563" h="1174563">
                  <a:moveTo>
                    <a:pt x="0" y="0"/>
                  </a:moveTo>
                  <a:lnTo>
                    <a:pt x="1174563" y="0"/>
                  </a:lnTo>
                  <a:lnTo>
                    <a:pt x="1174563" y="1174564"/>
                  </a:lnTo>
                  <a:lnTo>
                    <a:pt x="0" y="1174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A1CAEEF4-B232-B94C-2831-2D0092BB2057}"/>
                </a:ext>
              </a:extLst>
            </p:cNvPr>
            <p:cNvSpPr/>
            <p:nvPr/>
          </p:nvSpPr>
          <p:spPr>
            <a:xfrm>
              <a:off x="4122083" y="7265600"/>
              <a:ext cx="1246924" cy="1246924"/>
            </a:xfrm>
            <a:custGeom>
              <a:avLst/>
              <a:gdLst/>
              <a:ahLst/>
              <a:cxnLst/>
              <a:rect l="l" t="t" r="r" b="b"/>
              <a:pathLst>
                <a:path w="1308903" h="1308903">
                  <a:moveTo>
                    <a:pt x="0" y="0"/>
                  </a:moveTo>
                  <a:lnTo>
                    <a:pt x="1308903" y="0"/>
                  </a:lnTo>
                  <a:lnTo>
                    <a:pt x="1308903" y="1308903"/>
                  </a:lnTo>
                  <a:lnTo>
                    <a:pt x="0" y="130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E700288-67D0-42B6-6F7D-38EEAA063392}"/>
                </a:ext>
              </a:extLst>
            </p:cNvPr>
            <p:cNvSpPr/>
            <p:nvPr/>
          </p:nvSpPr>
          <p:spPr>
            <a:xfrm>
              <a:off x="2830956" y="7326945"/>
              <a:ext cx="1124234" cy="1124234"/>
            </a:xfrm>
            <a:custGeom>
              <a:avLst/>
              <a:gdLst/>
              <a:ahLst/>
              <a:cxnLst/>
              <a:rect l="l" t="t" r="r" b="b"/>
              <a:pathLst>
                <a:path w="1241796" h="1241796">
                  <a:moveTo>
                    <a:pt x="0" y="0"/>
                  </a:moveTo>
                  <a:lnTo>
                    <a:pt x="1241796" y="0"/>
                  </a:lnTo>
                  <a:lnTo>
                    <a:pt x="1241796" y="1241796"/>
                  </a:lnTo>
                  <a:lnTo>
                    <a:pt x="0" y="1241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42" name="TextBox 51">
              <a:extLst>
                <a:ext uri="{FF2B5EF4-FFF2-40B4-BE49-F238E27FC236}">
                  <a16:creationId xmlns:a16="http://schemas.microsoft.com/office/drawing/2014/main" id="{98F38C45-EDC4-450D-0449-0E5A1AA05BD3}"/>
                </a:ext>
              </a:extLst>
            </p:cNvPr>
            <p:cNvSpPr txBox="1"/>
            <p:nvPr/>
          </p:nvSpPr>
          <p:spPr>
            <a:xfrm>
              <a:off x="3082263" y="6635159"/>
              <a:ext cx="1834821" cy="3416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Collaboration</a:t>
              </a:r>
            </a:p>
          </p:txBody>
        </p:sp>
        <p:pic>
          <p:nvPicPr>
            <p:cNvPr id="43" name="Picture 22" descr="discord logo png, discord icon transparent png 18930500 PNG">
              <a:extLst>
                <a:ext uri="{FF2B5EF4-FFF2-40B4-BE49-F238E27FC236}">
                  <a16:creationId xmlns:a16="http://schemas.microsoft.com/office/drawing/2014/main" id="{4A808D02-114C-B76C-A9B5-15C200E7C4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88" t="30070" r="24322" b="30057"/>
            <a:stretch/>
          </p:blipFill>
          <p:spPr bwMode="auto">
            <a:xfrm>
              <a:off x="5535900" y="7442668"/>
              <a:ext cx="1148420" cy="892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075C768-03E2-32BF-5006-861CAA0D60B7}"/>
              </a:ext>
            </a:extLst>
          </p:cNvPr>
          <p:cNvGrpSpPr/>
          <p:nvPr/>
        </p:nvGrpSpPr>
        <p:grpSpPr>
          <a:xfrm>
            <a:off x="4758856" y="2724472"/>
            <a:ext cx="7440313" cy="3023050"/>
            <a:chOff x="4783196" y="2835309"/>
            <a:chExt cx="7440313" cy="3023050"/>
          </a:xfrm>
        </p:grpSpPr>
        <p:sp>
          <p:nvSpPr>
            <p:cNvPr id="7" name="사각형: 둥근 모서리 85">
              <a:extLst>
                <a:ext uri="{FF2B5EF4-FFF2-40B4-BE49-F238E27FC236}">
                  <a16:creationId xmlns:a16="http://schemas.microsoft.com/office/drawing/2014/main" id="{F1E48D48-F720-11A7-13C2-05839A86CC2E}"/>
                </a:ext>
              </a:extLst>
            </p:cNvPr>
            <p:cNvSpPr/>
            <p:nvPr/>
          </p:nvSpPr>
          <p:spPr>
            <a:xfrm>
              <a:off x="4783196" y="2835309"/>
              <a:ext cx="7440313" cy="3023050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8" name="Freeform 31">
              <a:extLst>
                <a:ext uri="{FF2B5EF4-FFF2-40B4-BE49-F238E27FC236}">
                  <a16:creationId xmlns:a16="http://schemas.microsoft.com/office/drawing/2014/main" id="{C82BFAFB-1E46-2580-4DF8-EBB362C059F3}"/>
                </a:ext>
              </a:extLst>
            </p:cNvPr>
            <p:cNvSpPr/>
            <p:nvPr/>
          </p:nvSpPr>
          <p:spPr>
            <a:xfrm>
              <a:off x="6829419" y="4519179"/>
              <a:ext cx="1145914" cy="1145914"/>
            </a:xfrm>
            <a:custGeom>
              <a:avLst/>
              <a:gdLst/>
              <a:ahLst/>
              <a:cxnLst/>
              <a:rect l="l" t="t" r="r" b="b"/>
              <a:pathLst>
                <a:path w="1093468" h="1093468">
                  <a:moveTo>
                    <a:pt x="0" y="0"/>
                  </a:moveTo>
                  <a:lnTo>
                    <a:pt x="1093467" y="0"/>
                  </a:lnTo>
                  <a:lnTo>
                    <a:pt x="1093467" y="1093467"/>
                  </a:lnTo>
                  <a:lnTo>
                    <a:pt x="0" y="1093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FFA2E051-9236-DE62-573C-8FD41C3C3512}"/>
                </a:ext>
              </a:extLst>
            </p:cNvPr>
            <p:cNvSpPr/>
            <p:nvPr/>
          </p:nvSpPr>
          <p:spPr>
            <a:xfrm>
              <a:off x="8205572" y="4520452"/>
              <a:ext cx="1157405" cy="1157405"/>
            </a:xfrm>
            <a:custGeom>
              <a:avLst/>
              <a:gdLst/>
              <a:ahLst/>
              <a:cxnLst/>
              <a:rect l="l" t="t" r="r" b="b"/>
              <a:pathLst>
                <a:path w="1157405" h="1157405">
                  <a:moveTo>
                    <a:pt x="0" y="0"/>
                  </a:moveTo>
                  <a:lnTo>
                    <a:pt x="1157405" y="0"/>
                  </a:lnTo>
                  <a:lnTo>
                    <a:pt x="1157405" y="1157405"/>
                  </a:lnTo>
                  <a:lnTo>
                    <a:pt x="0" y="1157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0" name="Freeform 34">
              <a:extLst>
                <a:ext uri="{FF2B5EF4-FFF2-40B4-BE49-F238E27FC236}">
                  <a16:creationId xmlns:a16="http://schemas.microsoft.com/office/drawing/2014/main" id="{DA8F1119-B69D-443C-DEA3-1474B6481513}"/>
                </a:ext>
              </a:extLst>
            </p:cNvPr>
            <p:cNvSpPr/>
            <p:nvPr/>
          </p:nvSpPr>
          <p:spPr>
            <a:xfrm>
              <a:off x="5573223" y="3628679"/>
              <a:ext cx="837006" cy="837006"/>
            </a:xfrm>
            <a:custGeom>
              <a:avLst/>
              <a:gdLst/>
              <a:ahLst/>
              <a:cxnLst/>
              <a:rect l="l" t="t" r="r" b="b"/>
              <a:pathLst>
                <a:path w="837006" h="837006">
                  <a:moveTo>
                    <a:pt x="0" y="0"/>
                  </a:moveTo>
                  <a:lnTo>
                    <a:pt x="837007" y="0"/>
                  </a:lnTo>
                  <a:lnTo>
                    <a:pt x="837007" y="837007"/>
                  </a:lnTo>
                  <a:lnTo>
                    <a:pt x="0" y="837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5BAAEA73-DB1C-A067-1AD7-F11135C13950}"/>
                </a:ext>
              </a:extLst>
            </p:cNvPr>
            <p:cNvSpPr/>
            <p:nvPr/>
          </p:nvSpPr>
          <p:spPr>
            <a:xfrm>
              <a:off x="5573222" y="4637279"/>
              <a:ext cx="837007" cy="837007"/>
            </a:xfrm>
            <a:custGeom>
              <a:avLst/>
              <a:gdLst/>
              <a:ahLst/>
              <a:cxnLst/>
              <a:rect l="l" t="t" r="r" b="b"/>
              <a:pathLst>
                <a:path w="914934" h="914934">
                  <a:moveTo>
                    <a:pt x="0" y="0"/>
                  </a:moveTo>
                  <a:lnTo>
                    <a:pt x="914934" y="0"/>
                  </a:lnTo>
                  <a:lnTo>
                    <a:pt x="914934" y="914933"/>
                  </a:lnTo>
                  <a:lnTo>
                    <a:pt x="0" y="914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99A0BC2C-54E9-633D-82CA-353925B597F7}"/>
                </a:ext>
              </a:extLst>
            </p:cNvPr>
            <p:cNvSpPr txBox="1"/>
            <p:nvPr/>
          </p:nvSpPr>
          <p:spPr>
            <a:xfrm>
              <a:off x="7869710" y="3029374"/>
              <a:ext cx="1200885" cy="3416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8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5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Frontend</a:t>
              </a:r>
            </a:p>
          </p:txBody>
        </p:sp>
        <p:pic>
          <p:nvPicPr>
            <p:cNvPr id="19" name="Picture 6" descr="@piniajs">
              <a:extLst>
                <a:ext uri="{FF2B5EF4-FFF2-40B4-BE49-F238E27FC236}">
                  <a16:creationId xmlns:a16="http://schemas.microsoft.com/office/drawing/2014/main" id="{3B0D3B1D-6D97-F103-DA60-32863E164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131" y="3462575"/>
              <a:ext cx="1006490" cy="1006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6" descr="Download Markdown Logo in SVG Vector or PNG File Format - Logo.wine">
              <a:extLst>
                <a:ext uri="{FF2B5EF4-FFF2-40B4-BE49-F238E27FC236}">
                  <a16:creationId xmlns:a16="http://schemas.microsoft.com/office/drawing/2014/main" id="{ED4D83FF-856A-B1BA-9A19-FEDAD1A3F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68" t="15679" r="13937" b="15926"/>
            <a:stretch/>
          </p:blipFill>
          <p:spPr bwMode="auto">
            <a:xfrm>
              <a:off x="10621633" y="3689148"/>
              <a:ext cx="1008563" cy="635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8" descr="World Emblem Featured in Axios: Record-Breaking Month | World Emblem">
              <a:extLst>
                <a:ext uri="{FF2B5EF4-FFF2-40B4-BE49-F238E27FC236}">
                  <a16:creationId xmlns:a16="http://schemas.microsoft.com/office/drawing/2014/main" id="{6E67119B-098F-871F-BC19-60AD6017B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7471" y="4766187"/>
              <a:ext cx="2025091" cy="56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AF8B3740-2160-2C15-B107-671FDD252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0290" y="3756111"/>
              <a:ext cx="1966673" cy="483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1469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23773-4DBD-15FD-4032-FEBF445F8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61F3FE07-ECF1-FFB2-8C38-A8BC5B93FFA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30975E3D-8409-F39E-026F-6C7DA1A2371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655136-3FE0-A6F9-C9B3-1334DA2C2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28900"/>
            <a:ext cx="18323447" cy="609600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BCD107DF-74D9-6CD2-391A-EC67DACE1712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수집 및 저장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 ERD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8977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EA270-67C1-7F60-9F6D-EE399EEBD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6A62BA82-5A7A-BFB0-83E5-81508AA3418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0F4B9759-4A08-0207-BE78-24F1C4C1A9B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9C68C8D8-1CDC-9A94-0799-F1981FB74CF4}"/>
              </a:ext>
            </a:extLst>
          </p:cNvPr>
          <p:cNvSpPr txBox="1"/>
          <p:nvPr/>
        </p:nvSpPr>
        <p:spPr>
          <a:xfrm>
            <a:off x="762000" y="1054100"/>
            <a:ext cx="6629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수집 및 저장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수집 데이터</a:t>
            </a:r>
            <a:endParaRPr kumimoji="0" lang="en-US" altLang="ko-Kore-KR" sz="2800" b="0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4CEC55-4C44-C065-C4DF-01C12BAD3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" t="1349" r="12279"/>
          <a:stretch/>
        </p:blipFill>
        <p:spPr bwMode="auto">
          <a:xfrm>
            <a:off x="2105025" y="2613952"/>
            <a:ext cx="14077950" cy="5059095"/>
          </a:xfrm>
          <a:prstGeom prst="roundRect">
            <a:avLst>
              <a:gd name="adj" fmla="val 4256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8F2689-F60A-ADAD-EFEA-05FD1D7C345A}"/>
              </a:ext>
            </a:extLst>
          </p:cNvPr>
          <p:cNvSpPr txBox="1"/>
          <p:nvPr/>
        </p:nvSpPr>
        <p:spPr>
          <a:xfrm>
            <a:off x="6115050" y="9232900"/>
            <a:ext cx="6057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Workbench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로 조회한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명의 사용자에 대한 성향 조사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646927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76308-3C3D-9C5B-7D46-4865A5D7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FDCEFFD0-5770-382C-EF31-7124B3FA84E7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</a:t>
            </a:r>
            <a:r>
              <a:rPr lang="ko-KR" altLang="en-US" sz="2800" u="none" strike="noStrike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전처리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용 데이터</a:t>
            </a:r>
            <a:endParaRPr lang="ko-KR" altLang="en-US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691AC14-A396-846F-20D6-2C79A7E0048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FFA2F2E-B77F-D833-F8CB-F98CEAECEBC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FD550FC-2710-DCCE-5B30-84CEFC6F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905500"/>
            <a:ext cx="12322925" cy="2573231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CAC2A4-5E03-852D-578E-95ADC63011D0}"/>
              </a:ext>
            </a:extLst>
          </p:cNvPr>
          <p:cNvSpPr txBox="1"/>
          <p:nvPr/>
        </p:nvSpPr>
        <p:spPr>
          <a:xfrm>
            <a:off x="13716000" y="3733732"/>
            <a:ext cx="8305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현재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데이터 수집 플로우 차트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8471018-14C8-9F1D-65AB-315F6E57A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6" y="2505043"/>
            <a:ext cx="12322924" cy="2857489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CD66C7-BCA5-EF20-0111-2147A41F7148}"/>
              </a:ext>
            </a:extLst>
          </p:cNvPr>
          <p:cNvSpPr txBox="1"/>
          <p:nvPr/>
        </p:nvSpPr>
        <p:spPr>
          <a:xfrm>
            <a:off x="12594336" y="6838172"/>
            <a:ext cx="5791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자동화 적용한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수집 플로우 차트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구현 예정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594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76308-3C3D-9C5B-7D46-4865A5D7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FDCEFFD0-5770-382C-EF31-7124B3FA84E7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RAG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용 데이터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691AC14-A396-846F-20D6-2C79A7E0048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FFA2F2E-B77F-D833-F8CB-F98CEAECEBC5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973D8E-90EA-F356-8FCB-B4C74F13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24533"/>
            <a:ext cx="7698058" cy="7278495"/>
          </a:xfrm>
          <a:prstGeom prst="roundRect">
            <a:avLst>
              <a:gd name="adj" fmla="val 532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0540EAE-4F8C-7323-0007-441B0A3FE57F}"/>
              </a:ext>
            </a:extLst>
          </p:cNvPr>
          <p:cNvGrpSpPr/>
          <p:nvPr/>
        </p:nvGrpSpPr>
        <p:grpSpPr>
          <a:xfrm>
            <a:off x="11125200" y="3619512"/>
            <a:ext cx="4288536" cy="4288536"/>
            <a:chOff x="11640312" y="4218432"/>
            <a:chExt cx="4288536" cy="428853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F4AFBDB-9BD9-8AA0-C8FF-6F6DDC954846}"/>
                </a:ext>
              </a:extLst>
            </p:cNvPr>
            <p:cNvSpPr/>
            <p:nvPr/>
          </p:nvSpPr>
          <p:spPr>
            <a:xfrm>
              <a:off x="11640312" y="4218432"/>
              <a:ext cx="4288536" cy="4288536"/>
            </a:xfrm>
            <a:prstGeom prst="ellipse">
              <a:avLst/>
            </a:prstGeom>
            <a:solidFill>
              <a:srgbClr val="FF9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AC2A4-5E03-852D-578E-95ADC63011D0}"/>
                </a:ext>
              </a:extLst>
            </p:cNvPr>
            <p:cNvSpPr txBox="1"/>
            <p:nvPr/>
          </p:nvSpPr>
          <p:spPr>
            <a:xfrm>
              <a:off x="12260580" y="5471911"/>
              <a:ext cx="3048000" cy="1781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+mn-cs"/>
                </a:rPr>
                <a:t>RAG</a:t>
              </a:r>
              <a:r>
                <a:rPr kumimoji="0" lang="ko-KR" altLang="en-US" sz="240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를</a:t>
              </a:r>
              <a:r>
                <a:rPr kumimoji="0" lang="ko-KR" altLang="en-US" sz="240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위한</a:t>
              </a:r>
              <a:endParaRPr kumimoji="0" lang="en-US" altLang="ko-KR" sz="24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u="none" strike="noStrike" kern="1200" cap="none" spc="0" normalizeH="0" baseline="0" noProof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인플루언서</a:t>
              </a:r>
              <a:r>
                <a:rPr kumimoji="0" lang="ko-KR" altLang="en-US" sz="240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데이터셋</a:t>
              </a:r>
              <a:endParaRPr kumimoji="0" lang="en-US" altLang="ko-KR" sz="24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prototype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192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C33A0-29DC-F610-667A-A6CAD438A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1FD23228-C701-7697-FF88-A1FF8C378D12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</a:t>
            </a:r>
            <a:r>
              <a:rPr lang="ko-KR" altLang="en-US" sz="2800" u="none" strike="noStrike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전처리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sLLM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용 데이터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923CB8E-B163-03C2-7ED8-A862625C202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DF70FDD9-B5F2-BA57-05EC-28C7E630364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77DB1-216B-FBC0-B0EC-99C480DCA616}"/>
              </a:ext>
            </a:extLst>
          </p:cNvPr>
          <p:cNvSpPr txBox="1"/>
          <p:nvPr/>
        </p:nvSpPr>
        <p:spPr>
          <a:xfrm>
            <a:off x="4991100" y="7374469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sLLM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에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필요한 데이터 획득 과정 플로우 차트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AB6FD5-0FAD-7945-9D14-79D00556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074" y="3114795"/>
            <a:ext cx="11623853" cy="3066810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0642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9E3E8-78F1-DD14-7708-88BB5A609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31516021-7296-1AA8-DEC3-0C44D1C6D7E0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</a:t>
            </a:r>
            <a:r>
              <a:rPr lang="ko-KR" altLang="en-US" sz="2800" u="none" strike="noStrike" err="1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전처리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인공지능 학습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3D94130-70F0-62C3-823F-19D94820A94B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BBE58E60-92E1-B76D-1F53-E2DE3BD6971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67255-F873-5BF4-CA34-79CD6BAAB982}"/>
              </a:ext>
            </a:extLst>
          </p:cNvPr>
          <p:cNvSpPr txBox="1"/>
          <p:nvPr/>
        </p:nvSpPr>
        <p:spPr>
          <a:xfrm>
            <a:off x="6610350" y="8572500"/>
            <a:ext cx="50673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[Table]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선정 기준 비교 정리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D54A368-9225-7641-5F02-60F785D80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96473"/>
              </p:ext>
            </p:extLst>
          </p:nvPr>
        </p:nvGraphicFramePr>
        <p:xfrm>
          <a:off x="1224000" y="2705100"/>
          <a:ext cx="15840000" cy="5400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8000">
                  <a:extLst>
                    <a:ext uri="{9D8B030D-6E8A-4147-A177-3AD203B41FA5}">
                      <a16:colId xmlns:a16="http://schemas.microsoft.com/office/drawing/2014/main" val="1189526357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4052938147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4282735231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4245865658"/>
                    </a:ext>
                  </a:extLst>
                </a:gridCol>
                <a:gridCol w="3168000">
                  <a:extLst>
                    <a:ext uri="{9D8B030D-6E8A-4147-A177-3AD203B41FA5}">
                      <a16:colId xmlns:a16="http://schemas.microsoft.com/office/drawing/2014/main" val="682001638"/>
                    </a:ext>
                  </a:extLst>
                </a:gridCol>
              </a:tblGrid>
              <a:tr h="675000">
                <a:tc>
                  <a:txBody>
                    <a:bodyPr/>
                    <a:lstStyle/>
                    <a:p>
                      <a:pPr algn="ctr" latinLnBrk="1"/>
                      <a:endParaRPr lang="ko-KR" altLang="en-US" sz="25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추론 시간 </a:t>
                      </a:r>
                      <a:r>
                        <a:rPr lang="en-US" altLang="ko-KR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(</a:t>
                      </a:r>
                      <a:r>
                        <a:rPr lang="ko-KR" altLang="en-US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sz="2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 err="1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할루시네이션</a:t>
                      </a:r>
                      <a:endParaRPr lang="ko-KR" altLang="en-US" sz="2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한국어 성능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답변 품질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698788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i="0">
                          <a:solidFill>
                            <a:srgbClr val="FF0000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Gemma2 9B</a:t>
                      </a:r>
                      <a:endParaRPr lang="ko-KR" altLang="en-US" sz="2500" b="1" i="0">
                        <a:solidFill>
                          <a:srgbClr val="FF0000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i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1.37 ~ 2</a:t>
                      </a:r>
                      <a:endParaRPr lang="ko-KR" altLang="en-US" sz="2500" b="1" i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i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X</a:t>
                      </a:r>
                      <a:endParaRPr lang="ko-KR" altLang="en-US" sz="2500" b="1" i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i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i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25948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Llama3.1 8B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2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O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나쁨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나쁨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19631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Gemma 7B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3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O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08748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Llama3.1 70B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3.5 ~ 5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나쁨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2733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Gemini 1.5 Flash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5 ~ 12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848773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GPT-4.o-mini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9 ~ 12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무난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541711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Claude 3.5 Sonnet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27 ~ 30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25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좋음</a:t>
                      </a:r>
                    </a:p>
                  </a:txBody>
                  <a:tcPr marL="129453" marR="129453" marT="64727" marB="6472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12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761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D731A-8D94-E8EE-4A14-12B1D437D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1522BBE-9293-443F-6B20-CAC153C2B5A6}"/>
              </a:ext>
            </a:extLst>
          </p:cNvPr>
          <p:cNvPicPr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FF9132">
              <a:alpha val="50000"/>
            </a:srgbClr>
          </a:solidFill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7950E4F0-012F-B291-B99B-EA95DAB5EAA6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데이터 </a:t>
            </a:r>
            <a:r>
              <a:rPr kumimoji="0" lang="ko-KR" altLang="en-US" sz="2800" b="0" i="0" u="none" strike="noStrike" kern="1200" cap="none" spc="0" normalizeH="0" baseline="0" noProof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전처리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학습된 모델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56BC607-76B1-0EFD-C9A1-A34A22F10C3D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01626447-8765-E593-E6E8-523DCF735BE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sp>
        <p:nvSpPr>
          <p:cNvPr id="2" name="AutoShape 2" descr="생성 AI 시대의 알짜기업 허깅페이스 3,000억 투자유치 | Disquiet*">
            <a:extLst>
              <a:ext uri="{FF2B5EF4-FFF2-40B4-BE49-F238E27FC236}">
                <a16:creationId xmlns:a16="http://schemas.microsoft.com/office/drawing/2014/main" id="{4C9AD569-293C-9F0B-AA75-8604E37A48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37718" y="53741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017D6-7926-35D1-064C-DE09982CEBB0}"/>
              </a:ext>
            </a:extLst>
          </p:cNvPr>
          <p:cNvSpPr txBox="1"/>
          <p:nvPr/>
        </p:nvSpPr>
        <p:spPr>
          <a:xfrm>
            <a:off x="7916548" y="6175363"/>
            <a:ext cx="32701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Fine-tuning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에 따른</a:t>
            </a:r>
            <a:endParaRPr kumimoji="0" lang="en-US" altLang="ko-KR" sz="2400" b="1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모델 버전 관리</a:t>
            </a:r>
            <a:endParaRPr kumimoji="0" lang="en-US" altLang="ko-KR" sz="2400" b="1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800C4-C20C-C802-04EE-17F5AA8C978E}"/>
              </a:ext>
            </a:extLst>
          </p:cNvPr>
          <p:cNvSpPr txBox="1"/>
          <p:nvPr/>
        </p:nvSpPr>
        <p:spPr>
          <a:xfrm>
            <a:off x="1610564" y="5295718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Fine-Tuning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AED6E-7780-AA0C-8BE7-D88D15A15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473" y="5203384"/>
            <a:ext cx="646331" cy="646331"/>
          </a:xfrm>
          <a:prstGeom prst="rect">
            <a:avLst/>
          </a:prstGeom>
        </p:spPr>
      </p:pic>
      <p:sp>
        <p:nvSpPr>
          <p:cNvPr id="11" name="화살표: 위로 구부러짐 10">
            <a:extLst>
              <a:ext uri="{FF2B5EF4-FFF2-40B4-BE49-F238E27FC236}">
                <a16:creationId xmlns:a16="http://schemas.microsoft.com/office/drawing/2014/main" id="{9549A13C-3BC3-34FF-ED6C-9466B7F90FCE}"/>
              </a:ext>
            </a:extLst>
          </p:cNvPr>
          <p:cNvSpPr/>
          <p:nvPr/>
        </p:nvSpPr>
        <p:spPr>
          <a:xfrm rot="5400000" flipH="1">
            <a:off x="745624" y="4363436"/>
            <a:ext cx="3264418" cy="2021430"/>
          </a:xfrm>
          <a:prstGeom prst="curvedUpArrow">
            <a:avLst>
              <a:gd name="adj1" fmla="val 25000"/>
              <a:gd name="adj2" fmla="val 51621"/>
              <a:gd name="adj3" fmla="val 34387"/>
            </a:avLst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CBF90-CC99-329A-702E-C42B723A5DF7}"/>
              </a:ext>
            </a:extLst>
          </p:cNvPr>
          <p:cNvGrpSpPr/>
          <p:nvPr/>
        </p:nvGrpSpPr>
        <p:grpSpPr>
          <a:xfrm>
            <a:off x="3541828" y="2993668"/>
            <a:ext cx="4760965" cy="4760965"/>
            <a:chOff x="3541828" y="4205482"/>
            <a:chExt cx="4760965" cy="476096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994D02D-4C7A-6B1D-B215-7721F8CE7EF4}"/>
                </a:ext>
              </a:extLst>
            </p:cNvPr>
            <p:cNvSpPr/>
            <p:nvPr/>
          </p:nvSpPr>
          <p:spPr>
            <a:xfrm>
              <a:off x="3864911" y="4528564"/>
              <a:ext cx="4114800" cy="41148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40" name="Picture 16" descr="Localizing and Editing Knowledge in LLMs with Peter Hase | The TWIML AI  Podcast">
              <a:extLst>
                <a:ext uri="{FF2B5EF4-FFF2-40B4-BE49-F238E27FC236}">
                  <a16:creationId xmlns:a16="http://schemas.microsoft.com/office/drawing/2014/main" id="{ACF37FF0-933D-AE44-6B45-C235BD7351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828" y="4205482"/>
              <a:ext cx="4760965" cy="476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CBC777-8F4A-8E4E-13B5-E11AE8AC66C4}"/>
              </a:ext>
            </a:extLst>
          </p:cNvPr>
          <p:cNvGrpSpPr/>
          <p:nvPr/>
        </p:nvGrpSpPr>
        <p:grpSpPr>
          <a:xfrm>
            <a:off x="11511570" y="3316751"/>
            <a:ext cx="4114800" cy="4114800"/>
            <a:chOff x="14655386" y="2933700"/>
            <a:chExt cx="4114800" cy="41148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76A8FC2-9C32-E36D-0F99-2D429160374A}"/>
                </a:ext>
              </a:extLst>
            </p:cNvPr>
            <p:cNvSpPr/>
            <p:nvPr/>
          </p:nvSpPr>
          <p:spPr>
            <a:xfrm>
              <a:off x="14655386" y="2933700"/>
              <a:ext cx="4114800" cy="41148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9DAB6C1-0089-B64E-6FD3-C3DE0482E8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49" t="26298" r="4480" b="23913"/>
            <a:stretch/>
          </p:blipFill>
          <p:spPr bwMode="auto">
            <a:xfrm>
              <a:off x="14961946" y="5349797"/>
              <a:ext cx="3501681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6E5D5792-0F64-B972-2575-27E66A9075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3" t="8364" r="74078" b="7929"/>
            <a:stretch/>
          </p:blipFill>
          <p:spPr bwMode="auto">
            <a:xfrm>
              <a:off x="15836486" y="3444797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6726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20EDD-1D55-448B-1D75-F486CB7C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1A359939-CA7E-4D6C-8984-3307C4502A83}"/>
              </a:ext>
            </a:extLst>
          </p:cNvPr>
          <p:cNvPicPr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5486400" cy="10287000"/>
          </a:xfrm>
          <a:prstGeom prst="rect">
            <a:avLst/>
          </a:prstGeom>
          <a:solidFill>
            <a:srgbClr val="FF9033"/>
          </a:solidFill>
        </p:spPr>
      </p:pic>
      <p:sp>
        <p:nvSpPr>
          <p:cNvPr id="2" name="TextBox 24">
            <a:extLst>
              <a:ext uri="{FF2B5EF4-FFF2-40B4-BE49-F238E27FC236}">
                <a16:creationId xmlns:a16="http://schemas.microsoft.com/office/drawing/2014/main" id="{FC7C6C29-E1DF-94E3-293B-7B3B0B47C8D4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AF143E04-7AA0-9021-A9E9-AF995B12E0BF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B292F52-4925-5F6D-D2CE-8F2F2890DA35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79666B-6066-BB75-53DD-E24F7E0183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99" t="10000" r="52797" b="58888"/>
          <a:stretch/>
        </p:blipFill>
        <p:spPr>
          <a:xfrm>
            <a:off x="12715390" y="2833255"/>
            <a:ext cx="4953000" cy="3151909"/>
          </a:xfrm>
          <a:prstGeom prst="roundRect">
            <a:avLst>
              <a:gd name="adj" fmla="val 7942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32ABC3-FE9C-E4F6-0195-6E1503361E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490" b="78847"/>
          <a:stretch/>
        </p:blipFill>
        <p:spPr>
          <a:xfrm>
            <a:off x="6085990" y="2845377"/>
            <a:ext cx="6116020" cy="3127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F69EC0-8A26-2DC5-01EF-EBF5A4A3A386}"/>
              </a:ext>
            </a:extLst>
          </p:cNvPr>
          <p:cNvSpPr txBox="1"/>
          <p:nvPr/>
        </p:nvSpPr>
        <p:spPr>
          <a:xfrm>
            <a:off x="9448800" y="7886700"/>
            <a:ext cx="5067300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데이터 전송 형식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7100"/>
            <a:ext cx="18326100" cy="7086600"/>
          </a:xfrm>
          <a:prstGeom prst="rect">
            <a:avLst/>
          </a:prstGeom>
        </p:spPr>
      </p:pic>
      <p:sp>
        <p:nvSpPr>
          <p:cNvPr id="87" name="TextBox 23">
            <a:extLst>
              <a:ext uri="{FF2B5EF4-FFF2-40B4-BE49-F238E27FC236}">
                <a16:creationId xmlns:a16="http://schemas.microsoft.com/office/drawing/2014/main" id="{D835DF79-A8A7-FE94-3C38-0258BF488A63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팀 소개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88" name="TextBox 24">
            <a:extLst>
              <a:ext uri="{FF2B5EF4-FFF2-40B4-BE49-F238E27FC236}">
                <a16:creationId xmlns:a16="http://schemas.microsoft.com/office/drawing/2014/main" id="{B1C67BB7-0521-89B2-2940-7EBB4521DE1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00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5C21AC-9E3B-EBEB-5BAF-FD59270D9877}"/>
              </a:ext>
            </a:extLst>
          </p:cNvPr>
          <p:cNvGrpSpPr/>
          <p:nvPr/>
        </p:nvGrpSpPr>
        <p:grpSpPr>
          <a:xfrm>
            <a:off x="7517946" y="1157893"/>
            <a:ext cx="3311933" cy="3294857"/>
            <a:chOff x="7496573" y="-4106839"/>
            <a:chExt cx="3311933" cy="3294857"/>
          </a:xfrm>
        </p:grpSpPr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342D5489-C728-EF3F-E638-95732BD91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3650" y="-4106839"/>
              <a:ext cx="3294856" cy="3294856"/>
            </a:xfrm>
            <a:prstGeom prst="rect">
              <a:avLst/>
            </a:prstGeom>
          </p:spPr>
        </p:pic>
        <p:pic>
          <p:nvPicPr>
            <p:cNvPr id="93" name="그림 92" descr="만화 영화, 미소이(가) 표시된 사진&#10;&#10;자동 생성된 설명">
              <a:extLst>
                <a:ext uri="{FF2B5EF4-FFF2-40B4-BE49-F238E27FC236}">
                  <a16:creationId xmlns:a16="http://schemas.microsoft.com/office/drawing/2014/main" id="{6FAF7112-10F3-10D6-628B-AF5397A6C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573" y="-4106838"/>
              <a:ext cx="3294856" cy="3294856"/>
            </a:xfrm>
            <a:prstGeom prst="rect">
              <a:avLst/>
            </a:prstGeom>
          </p:spPr>
        </p:pic>
      </p:grpSp>
      <p:sp>
        <p:nvSpPr>
          <p:cNvPr id="3" name="TextBox 15">
            <a:extLst>
              <a:ext uri="{FF2B5EF4-FFF2-40B4-BE49-F238E27FC236}">
                <a16:creationId xmlns:a16="http://schemas.microsoft.com/office/drawing/2014/main" id="{8A12AD62-2A5F-D6EB-6ED5-ECD229054EC6}"/>
              </a:ext>
            </a:extLst>
          </p:cNvPr>
          <p:cNvSpPr txBox="1"/>
          <p:nvPr/>
        </p:nvSpPr>
        <p:spPr>
          <a:xfrm>
            <a:off x="2131997" y="9689012"/>
            <a:ext cx="3126549" cy="2986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AI Core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46CC9E14-EB80-C6E5-46CB-68E224E6F2C8}"/>
              </a:ext>
            </a:extLst>
          </p:cNvPr>
          <p:cNvSpPr txBox="1"/>
          <p:nvPr/>
        </p:nvSpPr>
        <p:spPr>
          <a:xfrm>
            <a:off x="6099203" y="9643293"/>
            <a:ext cx="2457393" cy="3901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48" name="Picture 7">
            <a:extLst>
              <a:ext uri="{FF2B5EF4-FFF2-40B4-BE49-F238E27FC236}">
                <a16:creationId xmlns:a16="http://schemas.microsoft.com/office/drawing/2014/main" id="{2F0DF38E-2FFC-BFC9-DAAE-A3C67841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273" y="5600702"/>
            <a:ext cx="3294856" cy="3294856"/>
          </a:xfrm>
          <a:prstGeom prst="rect">
            <a:avLst/>
          </a:prstGeom>
        </p:spPr>
      </p:pic>
      <p:sp>
        <p:nvSpPr>
          <p:cNvPr id="54" name="TextBox 17">
            <a:extLst>
              <a:ext uri="{FF2B5EF4-FFF2-40B4-BE49-F238E27FC236}">
                <a16:creationId xmlns:a16="http://schemas.microsoft.com/office/drawing/2014/main" id="{4BDE53A8-1BEE-6010-A4A7-5202876EEAF6}"/>
              </a:ext>
            </a:extLst>
          </p:cNvPr>
          <p:cNvSpPr txBox="1"/>
          <p:nvPr/>
        </p:nvSpPr>
        <p:spPr>
          <a:xfrm>
            <a:off x="2651211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박윤서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56" name="Picture 7">
            <a:extLst>
              <a:ext uri="{FF2B5EF4-FFF2-40B4-BE49-F238E27FC236}">
                <a16:creationId xmlns:a16="http://schemas.microsoft.com/office/drawing/2014/main" id="{AB1FC21F-25D7-0388-90A7-76D68FAB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73" y="5600702"/>
            <a:ext cx="3294856" cy="3294856"/>
          </a:xfrm>
          <a:prstGeom prst="rect">
            <a:avLst/>
          </a:prstGeom>
        </p:spPr>
      </p:pic>
      <p:sp>
        <p:nvSpPr>
          <p:cNvPr id="62" name="TextBox 17">
            <a:extLst>
              <a:ext uri="{FF2B5EF4-FFF2-40B4-BE49-F238E27FC236}">
                <a16:creationId xmlns:a16="http://schemas.microsoft.com/office/drawing/2014/main" id="{7610BDD4-9127-1AFF-FC44-49EE14014B18}"/>
              </a:ext>
            </a:extLst>
          </p:cNvPr>
          <p:cNvSpPr txBox="1"/>
          <p:nvPr/>
        </p:nvSpPr>
        <p:spPr>
          <a:xfrm>
            <a:off x="6283411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이근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64" name="Picture 7">
            <a:extLst>
              <a:ext uri="{FF2B5EF4-FFF2-40B4-BE49-F238E27FC236}">
                <a16:creationId xmlns:a16="http://schemas.microsoft.com/office/drawing/2014/main" id="{98DBE612-BEDB-C4EB-E022-5A000BF2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673" y="5600702"/>
            <a:ext cx="3294856" cy="3294856"/>
          </a:xfrm>
          <a:prstGeom prst="rect">
            <a:avLst/>
          </a:prstGeom>
        </p:spPr>
      </p:pic>
      <p:sp>
        <p:nvSpPr>
          <p:cNvPr id="70" name="TextBox 17">
            <a:extLst>
              <a:ext uri="{FF2B5EF4-FFF2-40B4-BE49-F238E27FC236}">
                <a16:creationId xmlns:a16="http://schemas.microsoft.com/office/drawing/2014/main" id="{AB36EE5C-79DC-1DAA-A4B1-7369D248A521}"/>
              </a:ext>
            </a:extLst>
          </p:cNvPr>
          <p:cNvSpPr txBox="1"/>
          <p:nvPr/>
        </p:nvSpPr>
        <p:spPr>
          <a:xfrm>
            <a:off x="9915611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정아람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72" name="Picture 7">
            <a:extLst>
              <a:ext uri="{FF2B5EF4-FFF2-40B4-BE49-F238E27FC236}">
                <a16:creationId xmlns:a16="http://schemas.microsoft.com/office/drawing/2014/main" id="{BDF5B969-B49B-071C-F26F-1FAC3775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872" y="5600702"/>
            <a:ext cx="3294856" cy="3294856"/>
          </a:xfrm>
          <a:prstGeom prst="rect">
            <a:avLst/>
          </a:prstGeom>
        </p:spPr>
      </p:pic>
      <p:sp>
        <p:nvSpPr>
          <p:cNvPr id="78" name="TextBox 17">
            <a:extLst>
              <a:ext uri="{FF2B5EF4-FFF2-40B4-BE49-F238E27FC236}">
                <a16:creationId xmlns:a16="http://schemas.microsoft.com/office/drawing/2014/main" id="{C4F6D36D-4FB9-6D35-C7BF-BE62D6C409D0}"/>
              </a:ext>
            </a:extLst>
          </p:cNvPr>
          <p:cNvSpPr txBox="1"/>
          <p:nvPr/>
        </p:nvSpPr>
        <p:spPr>
          <a:xfrm>
            <a:off x="13547810" y="9206127"/>
            <a:ext cx="2088981" cy="399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정의헌</a:t>
            </a:r>
            <a:endParaRPr 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1" name="그림 90" descr="만화 영화이(가) 표시된 사진&#10;&#10;자동 생성된 설명">
            <a:extLst>
              <a:ext uri="{FF2B5EF4-FFF2-40B4-BE49-F238E27FC236}">
                <a16:creationId xmlns:a16="http://schemas.microsoft.com/office/drawing/2014/main" id="{6DD4CF5A-9AC5-0538-64EC-FB6AC8DF6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72" y="5606573"/>
            <a:ext cx="3294000" cy="3294000"/>
          </a:xfrm>
          <a:prstGeom prst="rect">
            <a:avLst/>
          </a:prstGeom>
        </p:spPr>
      </p:pic>
      <p:pic>
        <p:nvPicPr>
          <p:cNvPr id="95" name="그림 94" descr="만화 영화, 장난감, 착용, 인형이(가) 표시된 사진&#10;&#10;자동 생성된 설명">
            <a:extLst>
              <a:ext uri="{FF2B5EF4-FFF2-40B4-BE49-F238E27FC236}">
                <a16:creationId xmlns:a16="http://schemas.microsoft.com/office/drawing/2014/main" id="{C29B7DB8-7501-7AC6-15A8-0556364AB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2" y="5600701"/>
            <a:ext cx="3294857" cy="3294857"/>
          </a:xfrm>
          <a:prstGeom prst="rect">
            <a:avLst/>
          </a:prstGeom>
        </p:spPr>
      </p:pic>
      <p:pic>
        <p:nvPicPr>
          <p:cNvPr id="101" name="그림 100" descr="만화 영화, 볼, 미소이(가) 표시된 사진&#10;&#10;자동 생성된 설명">
            <a:extLst>
              <a:ext uri="{FF2B5EF4-FFF2-40B4-BE49-F238E27FC236}">
                <a16:creationId xmlns:a16="http://schemas.microsoft.com/office/drawing/2014/main" id="{3023A39A-B0F7-95C1-2B06-58299F6FB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815" y="5600700"/>
            <a:ext cx="3294858" cy="329485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E18FE5BC-5F76-B4B8-F4BD-5E17DF2EF6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871" y="5600700"/>
            <a:ext cx="3294858" cy="3294858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B7B06293-D364-A41E-608C-D2E0E7948B93}"/>
              </a:ext>
            </a:extLst>
          </p:cNvPr>
          <p:cNvSpPr txBox="1"/>
          <p:nvPr/>
        </p:nvSpPr>
        <p:spPr>
          <a:xfrm>
            <a:off x="9731406" y="9689012"/>
            <a:ext cx="2457393" cy="2986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Frontend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AE64633E-3CC1-37D0-DB0C-EA7DDEE5968E}"/>
              </a:ext>
            </a:extLst>
          </p:cNvPr>
          <p:cNvSpPr txBox="1"/>
          <p:nvPr/>
        </p:nvSpPr>
        <p:spPr>
          <a:xfrm>
            <a:off x="13273509" y="9649384"/>
            <a:ext cx="2637582" cy="2986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Backend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AI Core</a:t>
            </a:r>
            <a:endParaRPr 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B79CA7-35E5-9675-EE1F-A8CC0AD0A802}"/>
              </a:ext>
            </a:extLst>
          </p:cNvPr>
          <p:cNvGrpSpPr/>
          <p:nvPr/>
        </p:nvGrpSpPr>
        <p:grpSpPr>
          <a:xfrm>
            <a:off x="8091569" y="4664779"/>
            <a:ext cx="2369804" cy="723890"/>
            <a:chOff x="8091569" y="4351019"/>
            <a:chExt cx="2369804" cy="723890"/>
          </a:xfrm>
        </p:grpSpPr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93F4DD56-8302-69EE-F075-B8382256F76C}"/>
                </a:ext>
              </a:extLst>
            </p:cNvPr>
            <p:cNvSpPr txBox="1"/>
            <p:nvPr/>
          </p:nvSpPr>
          <p:spPr>
            <a:xfrm>
              <a:off x="8091569" y="4351019"/>
              <a:ext cx="863177" cy="39735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 u="none" strike="noStrike">
                  <a:solidFill>
                    <a:srgbClr val="FFFFFF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팀장</a:t>
              </a:r>
              <a:endParaRPr 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A700F488-DDD2-5C96-B0C6-5B74415600B3}"/>
                </a:ext>
              </a:extLst>
            </p:cNvPr>
            <p:cNvSpPr txBox="1"/>
            <p:nvPr/>
          </p:nvSpPr>
          <p:spPr>
            <a:xfrm>
              <a:off x="8372392" y="4351020"/>
              <a:ext cx="2088981" cy="39936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u="none" strike="noStrike">
                  <a:solidFill>
                    <a:srgbClr val="FFFFFF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이호준</a:t>
              </a:r>
              <a:endParaRPr lang="ko-KR" sz="32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E7FFF6C7-5F1F-C412-4DAB-A405BA2A31A3}"/>
                </a:ext>
              </a:extLst>
            </p:cNvPr>
            <p:cNvSpPr txBox="1"/>
            <p:nvPr/>
          </p:nvSpPr>
          <p:spPr>
            <a:xfrm>
              <a:off x="8094775" y="4788186"/>
              <a:ext cx="2078742" cy="2867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AI Core</a:t>
              </a:r>
              <a:r>
                <a:rPr lang="ko-KR" altLang="en-US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en-US" altLang="ko-KR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|</a:t>
              </a:r>
              <a:r>
                <a:rPr lang="ko-KR" altLang="en-US" sz="20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CI/CD</a:t>
              </a:r>
              <a:endParaRPr 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sp>
        <p:nvSpPr>
          <p:cNvPr id="89" name="TextBox 7">
            <a:extLst>
              <a:ext uri="{FF2B5EF4-FFF2-40B4-BE49-F238E27FC236}">
                <a16:creationId xmlns:a16="http://schemas.microsoft.com/office/drawing/2014/main" id="{A135060C-215E-FEEB-7884-F9664D477C2C}"/>
              </a:ext>
            </a:extLst>
          </p:cNvPr>
          <p:cNvSpPr txBox="1"/>
          <p:nvPr/>
        </p:nvSpPr>
        <p:spPr>
          <a:xfrm>
            <a:off x="762000" y="2418443"/>
            <a:ext cx="4457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7940"/>
              </a:lnSpc>
            </a:pPr>
            <a:r>
              <a:rPr lang="en-US" altLang="ko-KR" sz="6600" spc="-600">
                <a:solidFill>
                  <a:srgbClr val="FF9132"/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</a:rPr>
              <a:t>Team</a:t>
            </a:r>
            <a:r>
              <a:rPr lang="en-US" altLang="ko-KR" sz="6600" b="1" spc="-60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 ‘  </a:t>
            </a:r>
            <a:r>
              <a:rPr lang="en-US" altLang="ko-KR" sz="6600" b="1" spc="-600">
                <a:solidFill>
                  <a:srgbClr val="FF9132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M Y</a:t>
            </a:r>
            <a:r>
              <a:rPr lang="en-US" altLang="ko-KR" sz="6600" b="1" spc="-600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 ’</a:t>
            </a:r>
            <a:endParaRPr lang="en-US" sz="6600" b="1" u="none" strike="noStrike" spc="-600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677B1-C840-09AF-ECAF-8D4A9F1A8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ADE13FB7-68C6-2ADE-0B9A-3E36E564093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9CB00159-BDDA-9E38-BBC7-0048637AE0AA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5F0F9-3833-C851-2BE8-3C0342756BA9}"/>
              </a:ext>
            </a:extLst>
          </p:cNvPr>
          <p:cNvSpPr txBox="1"/>
          <p:nvPr/>
        </p:nvSpPr>
        <p:spPr>
          <a:xfrm>
            <a:off x="12938311" y="1722943"/>
            <a:ext cx="170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CoT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Prompt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A3F88-CB84-84AC-9003-BF7B1824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00" t="71078"/>
          <a:stretch/>
        </p:blipFill>
        <p:spPr>
          <a:xfrm>
            <a:off x="820271" y="4598216"/>
            <a:ext cx="7507642" cy="1983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0BB9C3-2DA9-3A26-F4E1-A4600F0A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455"/>
          <a:stretch/>
        </p:blipFill>
        <p:spPr>
          <a:xfrm>
            <a:off x="10287000" y="2561143"/>
            <a:ext cx="7010400" cy="7163855"/>
          </a:xfrm>
          <a:prstGeom prst="roundRect">
            <a:avLst>
              <a:gd name="adj" fmla="val 4295"/>
            </a:avLst>
          </a:prstGeom>
          <a:solidFill>
            <a:srgbClr val="FFFFFF">
              <a:shade val="85000"/>
            </a:srgbClr>
          </a:solidFill>
          <a:ln w="28575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23">
            <a:extLst>
              <a:ext uri="{FF2B5EF4-FFF2-40B4-BE49-F238E27FC236}">
                <a16:creationId xmlns:a16="http://schemas.microsoft.com/office/drawing/2014/main" id="{3DB898DF-33B1-5775-7BC8-F0DE93C6650A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94DBBF2-E667-2819-FAE8-3F7195CE2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256" y="3052098"/>
            <a:ext cx="485087" cy="485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AC4488-EAD1-F792-FFB4-22ACBC7C01F9}"/>
              </a:ext>
            </a:extLst>
          </p:cNvPr>
          <p:cNvSpPr txBox="1"/>
          <p:nvPr/>
        </p:nvSpPr>
        <p:spPr>
          <a:xfrm>
            <a:off x="3359524" y="3828084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Standard Prompt </a:t>
            </a:r>
            <a:endParaRPr lang="ko-Kore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E40C98-AC16-E0CC-5122-910C20274A51}"/>
              </a:ext>
            </a:extLst>
          </p:cNvPr>
          <p:cNvSpPr txBox="1"/>
          <p:nvPr/>
        </p:nvSpPr>
        <p:spPr>
          <a:xfrm>
            <a:off x="8939556" y="5328326"/>
            <a:ext cx="647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vs</a:t>
            </a:r>
            <a:endParaRPr lang="ko-Kore-KR" altLang="en-US" sz="2800">
              <a:solidFill>
                <a:srgbClr val="FF9132"/>
              </a:solidFill>
            </a:endParaRPr>
          </a:p>
        </p:txBody>
      </p:sp>
      <p:sp>
        <p:nvSpPr>
          <p:cNvPr id="17" name="양쪽 모서리가 둥근 사각형 16">
            <a:extLst>
              <a:ext uri="{FF2B5EF4-FFF2-40B4-BE49-F238E27FC236}">
                <a16:creationId xmlns:a16="http://schemas.microsoft.com/office/drawing/2014/main" id="{A3A45614-8569-4CAF-6FC7-C367FFB41F2C}"/>
              </a:ext>
            </a:extLst>
          </p:cNvPr>
          <p:cNvSpPr/>
          <p:nvPr/>
        </p:nvSpPr>
        <p:spPr>
          <a:xfrm>
            <a:off x="10287000" y="2561143"/>
            <a:ext cx="7010400" cy="1466996"/>
          </a:xfrm>
          <a:prstGeom prst="round2SameRect">
            <a:avLst/>
          </a:prstGeom>
          <a:noFill/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9291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12413-3851-AF77-9A85-709CC496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099BE2-DE9C-26BF-D387-5C4A8577BEF1}"/>
              </a:ext>
            </a:extLst>
          </p:cNvPr>
          <p:cNvGrpSpPr/>
          <p:nvPr/>
        </p:nvGrpSpPr>
        <p:grpSpPr>
          <a:xfrm>
            <a:off x="472440" y="2294196"/>
            <a:ext cx="7205313" cy="7205313"/>
            <a:chOff x="8481060" y="673100"/>
            <a:chExt cx="7137400" cy="7137400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B9DC9E45-5E45-A54F-9A39-F2C7AD84E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"/>
            </a:blip>
            <a:stretch>
              <a:fillRect/>
            </a:stretch>
          </p:blipFill>
          <p:spPr>
            <a:xfrm>
              <a:off x="8481060" y="673100"/>
              <a:ext cx="7137400" cy="7137400"/>
            </a:xfrm>
            <a:prstGeom prst="rect">
              <a:avLst/>
            </a:prstGeom>
            <a:effectLst>
              <a:outerShdw blurRad="507750" dist="659098" dir="2700000">
                <a:srgbClr val="FF9033">
                  <a:alpha val="50000"/>
                </a:srgbClr>
              </a:outerShdw>
            </a:effectLst>
          </p:spPr>
        </p:pic>
        <p:pic>
          <p:nvPicPr>
            <p:cNvPr id="21" name="Picture 7">
              <a:extLst>
                <a:ext uri="{FF2B5EF4-FFF2-40B4-BE49-F238E27FC236}">
                  <a16:creationId xmlns:a16="http://schemas.microsoft.com/office/drawing/2014/main" id="{0B1B125F-2BB7-BE3B-9CD2-BFEE58183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9458960" y="1638300"/>
              <a:ext cx="5207000" cy="5207000"/>
            </a:xfrm>
            <a:prstGeom prst="rect">
              <a:avLst/>
            </a:prstGeom>
          </p:spPr>
        </p:pic>
      </p:grpSp>
      <p:sp>
        <p:nvSpPr>
          <p:cNvPr id="2" name="TextBox 24">
            <a:extLst>
              <a:ext uri="{FF2B5EF4-FFF2-40B4-BE49-F238E27FC236}">
                <a16:creationId xmlns:a16="http://schemas.microsoft.com/office/drawing/2014/main" id="{9882DE93-5A92-110B-7B0C-DA58BD8F388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63E2276C-2A20-4F79-EDB7-1E7FCFF07BF1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35B1B910-4C07-9A8C-018A-BA92C479013B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9E3D5E5-C1A3-F652-A841-0E5021700866}"/>
              </a:ext>
            </a:extLst>
          </p:cNvPr>
          <p:cNvGrpSpPr/>
          <p:nvPr/>
        </p:nvGrpSpPr>
        <p:grpSpPr>
          <a:xfrm>
            <a:off x="472440" y="5276709"/>
            <a:ext cx="3039897" cy="1126867"/>
            <a:chOff x="1422795" y="1250027"/>
            <a:chExt cx="3039897" cy="112686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7F5EC115-08DE-0F57-9EC4-E2F90ABFF37F}"/>
                </a:ext>
              </a:extLst>
            </p:cNvPr>
            <p:cNvSpPr/>
            <p:nvPr/>
          </p:nvSpPr>
          <p:spPr>
            <a:xfrm>
              <a:off x="1422795" y="1250027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FF6C66F7-3451-7E91-C64C-B42E7BCC303A}"/>
                </a:ext>
              </a:extLst>
            </p:cNvPr>
            <p:cNvSpPr txBox="1"/>
            <p:nvPr/>
          </p:nvSpPr>
          <p:spPr>
            <a:xfrm>
              <a:off x="1582688" y="1612279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Standard </a:t>
              </a:r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Prompt</a:t>
              </a:r>
              <a:endPara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CB7C5FC-AD40-FDF9-B4FE-661D1DEB3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557" y="5638961"/>
            <a:ext cx="485087" cy="48508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084B9DB-10CE-5231-F3E7-4D2466E322BD}"/>
              </a:ext>
            </a:extLst>
          </p:cNvPr>
          <p:cNvGrpSpPr/>
          <p:nvPr/>
        </p:nvGrpSpPr>
        <p:grpSpPr>
          <a:xfrm>
            <a:off x="4601864" y="5276709"/>
            <a:ext cx="3039897" cy="1126867"/>
            <a:chOff x="1422795" y="3572603"/>
            <a:chExt cx="3039897" cy="1126867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0FFC4061-E5BC-AEB8-8025-CE5B84220693}"/>
                </a:ext>
              </a:extLst>
            </p:cNvPr>
            <p:cNvSpPr/>
            <p:nvPr/>
          </p:nvSpPr>
          <p:spPr>
            <a:xfrm>
              <a:off x="1422795" y="3572603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2C6CF0F2-CEE3-8C82-8A49-5D281806CF32}"/>
                </a:ext>
              </a:extLst>
            </p:cNvPr>
            <p:cNvSpPr txBox="1"/>
            <p:nvPr/>
          </p:nvSpPr>
          <p:spPr>
            <a:xfrm>
              <a:off x="1582688" y="3934855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LLM </a:t>
              </a:r>
              <a:r>
                <a: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모델</a:t>
              </a:r>
              <a:endPara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2B7F0FE5-E0C4-7723-F922-C0BF49B2D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221" y="5638961"/>
            <a:ext cx="485087" cy="4850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F57CD3-C309-F5E2-C6F8-DF2CAE5D1389}"/>
              </a:ext>
            </a:extLst>
          </p:cNvPr>
          <p:cNvSpPr txBox="1"/>
          <p:nvPr/>
        </p:nvSpPr>
        <p:spPr>
          <a:xfrm>
            <a:off x="11544819" y="3083914"/>
            <a:ext cx="3519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Standard Prompt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플로우 차트</a:t>
            </a:r>
            <a:endParaRPr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62CBD4-F679-2175-D1FF-1376F57B95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62" t="20172"/>
          <a:stretch/>
        </p:blipFill>
        <p:spPr>
          <a:xfrm>
            <a:off x="8839200" y="4152900"/>
            <a:ext cx="8930640" cy="3378407"/>
          </a:xfrm>
          <a:prstGeom prst="round2DiagRect">
            <a:avLst>
              <a:gd name="adj1" fmla="val 6344"/>
              <a:gd name="adj2" fmla="val 0"/>
            </a:avLst>
          </a:prstGeom>
          <a:ln w="57150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472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86EFA-BA94-925A-E98B-99BE769A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7D78C651-C965-551B-E1B6-56B707FD896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D1ECA2E2-B34B-E903-8BE7-D56C979679A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0832F896-C57B-D489-A7C4-E1FF30C547FD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35D2D7-B27A-D15F-2D2A-A938FCCE4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5" t="7291" r="-228" b="7333"/>
          <a:stretch/>
        </p:blipFill>
        <p:spPr>
          <a:xfrm>
            <a:off x="8991600" y="2019299"/>
            <a:ext cx="6984073" cy="7951581"/>
          </a:xfrm>
          <a:prstGeom prst="round2DiagRect">
            <a:avLst>
              <a:gd name="adj1" fmla="val 4248"/>
              <a:gd name="adj2" fmla="val 0"/>
            </a:avLst>
          </a:prstGeom>
          <a:ln w="38100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A6975-37E3-42CC-86F6-BDF4F0DEA746}"/>
              </a:ext>
            </a:extLst>
          </p:cNvPr>
          <p:cNvSpPr txBox="1"/>
          <p:nvPr/>
        </p:nvSpPr>
        <p:spPr>
          <a:xfrm>
            <a:off x="10723935" y="1178544"/>
            <a:ext cx="3519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Prompt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플로우 차트</a:t>
            </a:r>
            <a:endParaRPr lang="ko-Kore-KR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36BEC5-3CA9-1B9A-99F9-6F3394166142}"/>
              </a:ext>
            </a:extLst>
          </p:cNvPr>
          <p:cNvGrpSpPr/>
          <p:nvPr/>
        </p:nvGrpSpPr>
        <p:grpSpPr>
          <a:xfrm>
            <a:off x="472440" y="2294196"/>
            <a:ext cx="7205313" cy="7205313"/>
            <a:chOff x="8481060" y="673100"/>
            <a:chExt cx="7137400" cy="7137400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51C7A609-F93B-48FA-3BB6-435CF538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"/>
            </a:blip>
            <a:stretch>
              <a:fillRect/>
            </a:stretch>
          </p:blipFill>
          <p:spPr>
            <a:xfrm>
              <a:off x="8481060" y="673100"/>
              <a:ext cx="7137400" cy="7137400"/>
            </a:xfrm>
            <a:prstGeom prst="rect">
              <a:avLst/>
            </a:prstGeom>
            <a:effectLst>
              <a:outerShdw blurRad="507750" dist="659098" dir="2700000">
                <a:srgbClr val="FF9033">
                  <a:alpha val="50000"/>
                </a:srgbClr>
              </a:outerShdw>
            </a:effectLst>
          </p:spPr>
        </p:pic>
        <p:pic>
          <p:nvPicPr>
            <p:cNvPr id="18" name="Picture 7">
              <a:extLst>
                <a:ext uri="{FF2B5EF4-FFF2-40B4-BE49-F238E27FC236}">
                  <a16:creationId xmlns:a16="http://schemas.microsoft.com/office/drawing/2014/main" id="{B9C3E632-87A1-81CD-1350-7431C5DE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15000"/>
            </a:blip>
            <a:stretch>
              <a:fillRect/>
            </a:stretch>
          </p:blipFill>
          <p:spPr>
            <a:xfrm>
              <a:off x="9458960" y="1638300"/>
              <a:ext cx="5207000" cy="52070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BC2669-D6CD-5A91-50B8-C5EC1BD51749}"/>
              </a:ext>
            </a:extLst>
          </p:cNvPr>
          <p:cNvGrpSpPr/>
          <p:nvPr/>
        </p:nvGrpSpPr>
        <p:grpSpPr>
          <a:xfrm>
            <a:off x="472440" y="5276709"/>
            <a:ext cx="3039897" cy="1126867"/>
            <a:chOff x="1422795" y="1250027"/>
            <a:chExt cx="3039897" cy="1126867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14350FD4-EA66-D2FD-353F-8358D897E527}"/>
                </a:ext>
              </a:extLst>
            </p:cNvPr>
            <p:cNvSpPr/>
            <p:nvPr/>
          </p:nvSpPr>
          <p:spPr>
            <a:xfrm>
              <a:off x="1422795" y="1250027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CEAE445B-C0FC-2CA6-C92B-24D97C0D0A62}"/>
                </a:ext>
              </a:extLst>
            </p:cNvPr>
            <p:cNvSpPr txBox="1"/>
            <p:nvPr/>
          </p:nvSpPr>
          <p:spPr>
            <a:xfrm>
              <a:off x="1582688" y="1612279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CoT</a:t>
              </a:r>
              <a:r>
                <a:rPr lang="en-US" altLang="ko-KR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Prompt</a:t>
              </a:r>
              <a:endPara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0C8DEDD7-B4B1-D130-1148-B12AC82B6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557" y="5638961"/>
            <a:ext cx="485087" cy="48508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07094A-BE76-A700-9195-BCDF987FBE55}"/>
              </a:ext>
            </a:extLst>
          </p:cNvPr>
          <p:cNvGrpSpPr/>
          <p:nvPr/>
        </p:nvGrpSpPr>
        <p:grpSpPr>
          <a:xfrm>
            <a:off x="4601864" y="5276709"/>
            <a:ext cx="3039897" cy="1126867"/>
            <a:chOff x="1422795" y="3572603"/>
            <a:chExt cx="3039897" cy="1126867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64CE17ED-D367-6353-CADA-F8C02E180124}"/>
                </a:ext>
              </a:extLst>
            </p:cNvPr>
            <p:cNvSpPr/>
            <p:nvPr/>
          </p:nvSpPr>
          <p:spPr>
            <a:xfrm>
              <a:off x="1422795" y="3572603"/>
              <a:ext cx="3039897" cy="11268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32C9ED43-A4EB-3B3B-D38E-6F09474B917D}"/>
                </a:ext>
              </a:extLst>
            </p:cNvPr>
            <p:cNvSpPr txBox="1"/>
            <p:nvPr/>
          </p:nvSpPr>
          <p:spPr>
            <a:xfrm>
              <a:off x="1582688" y="3934855"/>
              <a:ext cx="2720110" cy="431191"/>
            </a:xfrm>
            <a:prstGeom prst="rect">
              <a:avLst/>
            </a:prstGeom>
            <a:ln w="57150">
              <a:noFill/>
            </a:ln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LLM </a:t>
              </a:r>
              <a:r>
                <a: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모델</a:t>
              </a:r>
              <a:endPara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pic>
        <p:nvPicPr>
          <p:cNvPr id="29" name="Picture 4">
            <a:extLst>
              <a:ext uri="{FF2B5EF4-FFF2-40B4-BE49-F238E27FC236}">
                <a16:creationId xmlns:a16="http://schemas.microsoft.com/office/drawing/2014/main" id="{C2E72FE4-5CB1-FD38-941A-5FAFFB311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221" y="5638961"/>
            <a:ext cx="485087" cy="4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93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3">
            <a:extLst>
              <a:ext uri="{FF2B5EF4-FFF2-40B4-BE49-F238E27FC236}">
                <a16:creationId xmlns:a16="http://schemas.microsoft.com/office/drawing/2014/main" id="{661E9659-F7F7-4CD0-379B-B5712DA7EB8A}"/>
              </a:ext>
            </a:extLst>
          </p:cNvPr>
          <p:cNvSpPr txBox="1"/>
          <p:nvPr/>
        </p:nvSpPr>
        <p:spPr>
          <a:xfrm>
            <a:off x="762000" y="1054100"/>
            <a:ext cx="6172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ore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Vector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Database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ERD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CD5EDC27-8E82-FD36-E270-0B57C6A582F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766C7F2A-0059-0451-3DA9-893F27E233A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12D6A91-F0EF-EB80-BE7C-23811EED61F0}"/>
              </a:ext>
            </a:extLst>
          </p:cNvPr>
          <p:cNvGrpSpPr/>
          <p:nvPr/>
        </p:nvGrpSpPr>
        <p:grpSpPr>
          <a:xfrm>
            <a:off x="5067300" y="2400300"/>
            <a:ext cx="8153400" cy="6300722"/>
            <a:chOff x="7653746" y="1761510"/>
            <a:chExt cx="8153400" cy="6300722"/>
          </a:xfrm>
        </p:grpSpPr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19C75F85-5FA2-2365-5C85-26EAEE6A7971}"/>
                </a:ext>
              </a:extLst>
            </p:cNvPr>
            <p:cNvCxnSpPr>
              <a:cxnSpLocks/>
            </p:cNvCxnSpPr>
            <p:nvPr/>
          </p:nvCxnSpPr>
          <p:spPr>
            <a:xfrm>
              <a:off x="8649050" y="3255200"/>
              <a:ext cx="6178652" cy="10032"/>
            </a:xfrm>
            <a:prstGeom prst="line">
              <a:avLst/>
            </a:prstGeom>
            <a:ln w="57150">
              <a:solidFill>
                <a:srgbClr val="FF91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 descr="스크린샷, 탄이(가) 표시된 사진&#10;&#10;자동 생성된 설명">
              <a:extLst>
                <a:ext uri="{FF2B5EF4-FFF2-40B4-BE49-F238E27FC236}">
                  <a16:creationId xmlns:a16="http://schemas.microsoft.com/office/drawing/2014/main" id="{5A97FBE9-D2FD-91AA-1B97-33F5B6CE4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52"/>
            <a:stretch/>
          </p:blipFill>
          <p:spPr>
            <a:xfrm>
              <a:off x="8636000" y="3273349"/>
              <a:ext cx="6197600" cy="4788883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0317968-1101-1029-F409-FF2C8D7D2203}"/>
                </a:ext>
              </a:extLst>
            </p:cNvPr>
            <p:cNvGrpSpPr/>
            <p:nvPr/>
          </p:nvGrpSpPr>
          <p:grpSpPr>
            <a:xfrm>
              <a:off x="9835816" y="3420057"/>
              <a:ext cx="902368" cy="4333400"/>
              <a:chOff x="9714596" y="3420057"/>
              <a:chExt cx="902368" cy="433340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A5C8D7-D894-6B5F-EE1F-CCB6759DF962}"/>
                  </a:ext>
                </a:extLst>
              </p:cNvPr>
              <p:cNvSpPr txBox="1"/>
              <p:nvPr/>
            </p:nvSpPr>
            <p:spPr>
              <a:xfrm>
                <a:off x="9714596" y="3420057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D17726-95E9-5711-4F20-C4C6AEF224A5}"/>
                  </a:ext>
                </a:extLst>
              </p:cNvPr>
              <p:cNvSpPr txBox="1"/>
              <p:nvPr/>
            </p:nvSpPr>
            <p:spPr>
              <a:xfrm>
                <a:off x="9714596" y="4145160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C71FC2-DF86-712B-E597-41535C010B60}"/>
                  </a:ext>
                </a:extLst>
              </p:cNvPr>
              <p:cNvSpPr txBox="1"/>
              <p:nvPr/>
            </p:nvSpPr>
            <p:spPr>
              <a:xfrm>
                <a:off x="9714596" y="4870263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9CAD11-E134-DA02-4087-7E7106BD2780}"/>
                  </a:ext>
                </a:extLst>
              </p:cNvPr>
              <p:cNvSpPr txBox="1"/>
              <p:nvPr/>
            </p:nvSpPr>
            <p:spPr>
              <a:xfrm>
                <a:off x="9714596" y="5595366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2003705-00CB-1614-0113-5A6E181A0823}"/>
                  </a:ext>
                </a:extLst>
              </p:cNvPr>
              <p:cNvSpPr txBox="1"/>
              <p:nvPr/>
            </p:nvSpPr>
            <p:spPr>
              <a:xfrm>
                <a:off x="9714596" y="6320469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AE6D2E-DC35-5A7A-C8FD-8F7458D7CADA}"/>
                  </a:ext>
                </a:extLst>
              </p:cNvPr>
              <p:cNvSpPr txBox="1"/>
              <p:nvPr/>
            </p:nvSpPr>
            <p:spPr>
              <a:xfrm>
                <a:off x="9714596" y="7045571"/>
                <a:ext cx="9023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ore-KR" altLang="en-US" sz="4000" b="1">
                    <a:solidFill>
                      <a:srgbClr val="FF9132"/>
                    </a:solidFill>
                    <a:effectLst/>
                    <a:latin typeface="Noto Sans KR Black" panose="020B0200000000000000" pitchFamily="34" charset="-128"/>
                    <a:ea typeface="Noto Sans KR Black" panose="020B0200000000000000" pitchFamily="34" charset="-128"/>
                  </a:rPr>
                  <a:t>✓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83A22B-4D1B-C63C-072D-1079393F8232}"/>
                </a:ext>
              </a:extLst>
            </p:cNvPr>
            <p:cNvSpPr txBox="1"/>
            <p:nvPr/>
          </p:nvSpPr>
          <p:spPr>
            <a:xfrm>
              <a:off x="10439400" y="3273349"/>
              <a:ext cx="4267200" cy="44130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Vector_Index</a:t>
              </a:r>
              <a:endParaRPr lang="en-US" altLang="ko-KR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Influencer_Name</a:t>
              </a:r>
              <a:endParaRPr lang="en-US" altLang="ko-KR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Influencer_Contents</a:t>
              </a:r>
              <a:endParaRPr lang="en-US" altLang="ko-KR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Influencer_Introduction</a:t>
              </a:r>
              <a:endParaRPr lang="en-US" altLang="ko-KR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Influencer_Strategy</a:t>
              </a:r>
              <a:endParaRPr lang="en-US" altLang="ko-KR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Platform_Name</a:t>
              </a:r>
              <a:endParaRPr lang="ko-Kore-KR" altLang="en-US" sz="2400" b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pic>
          <p:nvPicPr>
            <p:cNvPr id="54" name="그림 53" descr="스크린샷, 직사각형, 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E40DE9E0-602B-ECE6-E8C6-8652971AE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418"/>
            <a:stretch/>
          </p:blipFill>
          <p:spPr>
            <a:xfrm>
              <a:off x="8642525" y="1761510"/>
              <a:ext cx="6184550" cy="147647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0450C6-B06C-EB1A-6954-E487FE0EDAC0}"/>
                </a:ext>
              </a:extLst>
            </p:cNvPr>
            <p:cNvSpPr txBox="1"/>
            <p:nvPr/>
          </p:nvSpPr>
          <p:spPr>
            <a:xfrm>
              <a:off x="7653746" y="2209881"/>
              <a:ext cx="8153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Influencer</a:t>
              </a:r>
              <a:endParaRPr lang="ko-KR" altLang="en-U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220CCEE-A0BE-7B28-BD94-8439A5C80548}"/>
              </a:ext>
            </a:extLst>
          </p:cNvPr>
          <p:cNvSpPr txBox="1"/>
          <p:nvPr/>
        </p:nvSpPr>
        <p:spPr>
          <a:xfrm>
            <a:off x="8313730" y="9087382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DB</a:t>
            </a:r>
            <a:endParaRPr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2860F8-5B2B-395D-2F90-9A92A56B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25CE15E6-CDF0-8300-7E56-48D68F893B7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8C134A03-0D8D-ED34-0CE0-2E414042581D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D0403-55F3-C6A4-8E97-55B95F712576}"/>
              </a:ext>
            </a:extLst>
          </p:cNvPr>
          <p:cNvSpPr txBox="1"/>
          <p:nvPr/>
        </p:nvSpPr>
        <p:spPr>
          <a:xfrm>
            <a:off x="8440409" y="4302679"/>
            <a:ext cx="144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적용 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0BF4F0-D642-12CF-32AD-29BB88E5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252" b="43854"/>
          <a:stretch/>
        </p:blipFill>
        <p:spPr>
          <a:xfrm>
            <a:off x="637693" y="2896989"/>
            <a:ext cx="17012614" cy="10748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2B19F8-8272-FEAD-4E41-B94A7169F6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636" b="42884"/>
          <a:stretch/>
        </p:blipFill>
        <p:spPr>
          <a:xfrm>
            <a:off x="637692" y="5630899"/>
            <a:ext cx="17012614" cy="836687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1D5F4755-6471-224F-4131-DBB31679EAAF}"/>
              </a:ext>
            </a:extLst>
          </p:cNvPr>
          <p:cNvSpPr txBox="1"/>
          <p:nvPr/>
        </p:nvSpPr>
        <p:spPr>
          <a:xfrm>
            <a:off x="762000" y="1054100"/>
            <a:ext cx="601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수집된 데이터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A9BD6-2C58-8FCF-0C48-5533252E9ED7}"/>
              </a:ext>
            </a:extLst>
          </p:cNvPr>
          <p:cNvSpPr txBox="1"/>
          <p:nvPr/>
        </p:nvSpPr>
        <p:spPr>
          <a:xfrm>
            <a:off x="8440409" y="6885611"/>
            <a:ext cx="141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적용 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EF09E8-0A2D-0EE0-1780-8E1C168F20FC}"/>
              </a:ext>
            </a:extLst>
          </p:cNvPr>
          <p:cNvSpPr/>
          <p:nvPr/>
        </p:nvSpPr>
        <p:spPr>
          <a:xfrm>
            <a:off x="10668000" y="2896989"/>
            <a:ext cx="6982306" cy="330868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72D103-2AA1-81A4-3201-D8E7496B9204}"/>
              </a:ext>
            </a:extLst>
          </p:cNvPr>
          <p:cNvSpPr/>
          <p:nvPr/>
        </p:nvSpPr>
        <p:spPr>
          <a:xfrm>
            <a:off x="637692" y="3206187"/>
            <a:ext cx="17012614" cy="461130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E42FA1-C647-25C5-0C00-937C434888F5}"/>
              </a:ext>
            </a:extLst>
          </p:cNvPr>
          <p:cNvSpPr/>
          <p:nvPr/>
        </p:nvSpPr>
        <p:spPr>
          <a:xfrm>
            <a:off x="641703" y="3662863"/>
            <a:ext cx="4006497" cy="308948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98DCBA-7DA2-1CDA-637F-025FF5EB57FF}"/>
              </a:ext>
            </a:extLst>
          </p:cNvPr>
          <p:cNvSpPr/>
          <p:nvPr/>
        </p:nvSpPr>
        <p:spPr>
          <a:xfrm>
            <a:off x="1600200" y="5620255"/>
            <a:ext cx="15849599" cy="320126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851CAB-5364-4DC5-A1B6-0B6CDBEFAAD3}"/>
              </a:ext>
            </a:extLst>
          </p:cNvPr>
          <p:cNvSpPr/>
          <p:nvPr/>
        </p:nvSpPr>
        <p:spPr>
          <a:xfrm>
            <a:off x="637692" y="5935393"/>
            <a:ext cx="16812107" cy="275835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63CA1-8AC5-B30A-6077-FAA64025C5E5}"/>
              </a:ext>
            </a:extLst>
          </p:cNvPr>
          <p:cNvSpPr/>
          <p:nvPr/>
        </p:nvSpPr>
        <p:spPr>
          <a:xfrm>
            <a:off x="625661" y="6206892"/>
            <a:ext cx="13395140" cy="271338"/>
          </a:xfrm>
          <a:prstGeom prst="rect">
            <a:avLst/>
          </a:prstGeom>
          <a:solidFill>
            <a:srgbClr val="FF913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5ADEB4-533C-FAC9-7624-79539D34EE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45" t="1344"/>
          <a:stretch/>
        </p:blipFill>
        <p:spPr>
          <a:xfrm>
            <a:off x="13896765" y="7342289"/>
            <a:ext cx="3553033" cy="2470953"/>
          </a:xfrm>
          <a:prstGeom prst="rect">
            <a:avLst/>
          </a:prstGeom>
        </p:spPr>
      </p:pic>
      <p:sp>
        <p:nvSpPr>
          <p:cNvPr id="23" name="위로 굽은 화살표[B] 22">
            <a:extLst>
              <a:ext uri="{FF2B5EF4-FFF2-40B4-BE49-F238E27FC236}">
                <a16:creationId xmlns:a16="http://schemas.microsoft.com/office/drawing/2014/main" id="{BBEE59AD-8492-9EBB-398D-B5293EE48BA9}"/>
              </a:ext>
            </a:extLst>
          </p:cNvPr>
          <p:cNvSpPr/>
          <p:nvPr/>
        </p:nvSpPr>
        <p:spPr>
          <a:xfrm rot="5400000">
            <a:off x="8230696" y="4304638"/>
            <a:ext cx="239246" cy="241438"/>
          </a:xfrm>
          <a:prstGeom prst="bentUpArrow">
            <a:avLst>
              <a:gd name="adj1" fmla="val 17338"/>
              <a:gd name="adj2" fmla="val 23665"/>
              <a:gd name="adj3" fmla="val 50000"/>
            </a:avLst>
          </a:prstGeom>
          <a:solidFill>
            <a:srgbClr val="FF9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위로 굽은 화살표[B] 25">
            <a:extLst>
              <a:ext uri="{FF2B5EF4-FFF2-40B4-BE49-F238E27FC236}">
                <a16:creationId xmlns:a16="http://schemas.microsoft.com/office/drawing/2014/main" id="{E82F2A9D-43E9-7E66-623E-2BF072D9D763}"/>
              </a:ext>
            </a:extLst>
          </p:cNvPr>
          <p:cNvSpPr/>
          <p:nvPr/>
        </p:nvSpPr>
        <p:spPr>
          <a:xfrm rot="5400000">
            <a:off x="8230696" y="6884515"/>
            <a:ext cx="239246" cy="241438"/>
          </a:xfrm>
          <a:prstGeom prst="bentUpArrow">
            <a:avLst>
              <a:gd name="adj1" fmla="val 17338"/>
              <a:gd name="adj2" fmla="val 23665"/>
              <a:gd name="adj3" fmla="val 50000"/>
            </a:avLst>
          </a:prstGeom>
          <a:solidFill>
            <a:srgbClr val="FF9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7449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375855-5C91-A877-8374-79B9D6583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5F99D23E-319A-B571-FA68-4F369503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5" y="1"/>
            <a:ext cx="17588870" cy="10287000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E8788D37-1959-EAE2-EAB9-43CF4A8C283F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시스템 아키텍처</a:t>
            </a:r>
            <a:endParaRPr lang="ko-KR" altLang="en-US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76074C81-9928-7824-C992-18BBDCBCDA5A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EBBF1CE2-7229-2B8C-F592-A7AC9D467888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512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486308-BC7F-2C43-2797-4B3BE720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0E9365D-4651-02F4-A946-FA88C9A78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7" r="20416"/>
          <a:stretch/>
        </p:blipFill>
        <p:spPr bwMode="auto">
          <a:xfrm>
            <a:off x="0" y="0"/>
            <a:ext cx="3818106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D2CB42E-2B34-3E39-A2BF-0CCE8FAC6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14516100" cy="1028700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A4589254-2671-4F89-8035-2A4C8906BA02}"/>
              </a:ext>
            </a:extLst>
          </p:cNvPr>
          <p:cNvSpPr txBox="1"/>
          <p:nvPr/>
        </p:nvSpPr>
        <p:spPr>
          <a:xfrm>
            <a:off x="762000" y="10541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FDEFD7FA-C35C-84B2-2292-56DA06215E6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F314AD7C-EB30-1291-927F-6079C70F90B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C87340-3D16-8AE2-9A9B-FCD7C3E8DD4A}"/>
              </a:ext>
            </a:extLst>
          </p:cNvPr>
          <p:cNvSpPr/>
          <p:nvPr/>
        </p:nvSpPr>
        <p:spPr>
          <a:xfrm>
            <a:off x="5571860" y="4229100"/>
            <a:ext cx="6162940" cy="17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C801EF-2E2C-1405-B649-85C632CD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/>
        </p:blipFill>
        <p:spPr>
          <a:xfrm>
            <a:off x="4257940" y="1064986"/>
            <a:ext cx="6515100" cy="8279208"/>
          </a:xfrm>
          <a:prstGeom prst="round2DiagRect">
            <a:avLst>
              <a:gd name="adj1" fmla="val 1114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40D3B2-E45C-F339-E865-DA62F382F1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/>
          <a:stretch/>
        </p:blipFill>
        <p:spPr>
          <a:xfrm>
            <a:off x="11296650" y="1064986"/>
            <a:ext cx="6515100" cy="8279209"/>
          </a:xfrm>
          <a:prstGeom prst="round2DiagRect">
            <a:avLst>
              <a:gd name="adj1" fmla="val 715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2">
            <a:extLst>
              <a:ext uri="{FF2B5EF4-FFF2-40B4-BE49-F238E27FC236}">
                <a16:creationId xmlns:a16="http://schemas.microsoft.com/office/drawing/2014/main" id="{BB4857E8-FF41-1374-0847-4EDDB393C96F}"/>
              </a:ext>
            </a:extLst>
          </p:cNvPr>
          <p:cNvSpPr txBox="1"/>
          <p:nvPr/>
        </p:nvSpPr>
        <p:spPr>
          <a:xfrm>
            <a:off x="476250" y="8241586"/>
            <a:ext cx="2952750" cy="10645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 lang="ko-Kore-KR" altLang="en-US" sz="2000">
              <a:solidFill>
                <a:schemeClr val="bg1"/>
              </a:solidFill>
            </a:endParaRP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079AE5B8-DFD4-6A89-1D58-2FD055CE053E}"/>
              </a:ext>
            </a:extLst>
          </p:cNvPr>
          <p:cNvSpPr txBox="1"/>
          <p:nvPr/>
        </p:nvSpPr>
        <p:spPr>
          <a:xfrm>
            <a:off x="762000" y="7708900"/>
            <a:ext cx="254344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초기의 </a:t>
            </a:r>
            <a:r>
              <a:rPr lang="en" altLang="ko-KR" sz="20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vanila</a:t>
            </a:r>
            <a:r>
              <a:rPr lang="en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모델을 이용한 사용자 성향 분석 결과 화면입니다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EA7669-2490-E6C3-43BA-4B8D55C17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E4021CB-9EC7-9FCA-0271-75CA2D301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7" r="20416"/>
          <a:stretch/>
        </p:blipFill>
        <p:spPr bwMode="auto">
          <a:xfrm>
            <a:off x="0" y="0"/>
            <a:ext cx="3818106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7ADAEFB-2A65-AD57-E197-754A807D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0"/>
            <a:ext cx="14516100" cy="10287000"/>
          </a:xfrm>
          <a:prstGeom prst="rect">
            <a:avLst/>
          </a:prstGeom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CB03921B-1DB1-FF3E-3250-CDC89B8A8507}"/>
              </a:ext>
            </a:extLst>
          </p:cNvPr>
          <p:cNvSpPr txBox="1"/>
          <p:nvPr/>
        </p:nvSpPr>
        <p:spPr>
          <a:xfrm>
            <a:off x="762000" y="10541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모델링 및 평가</a:t>
            </a:r>
            <a:endParaRPr lang="en-US" altLang="ko-Kore-KR" sz="2800" u="none" strike="noStrike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FE220E53-2151-84AC-01B6-D903E6D184E1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4400701B-3D12-31FF-5C29-19F6DCE5637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9DA8AB-3D2E-0EF7-0C78-7DA01EC0D6E2}"/>
              </a:ext>
            </a:extLst>
          </p:cNvPr>
          <p:cNvSpPr/>
          <p:nvPr/>
        </p:nvSpPr>
        <p:spPr>
          <a:xfrm>
            <a:off x="5571860" y="4229100"/>
            <a:ext cx="6162940" cy="178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9BA7FA4F-3927-8FA8-21A1-481DB4C5C8AC}"/>
              </a:ext>
            </a:extLst>
          </p:cNvPr>
          <p:cNvSpPr txBox="1"/>
          <p:nvPr/>
        </p:nvSpPr>
        <p:spPr>
          <a:xfrm>
            <a:off x="476250" y="8241586"/>
            <a:ext cx="2952750" cy="10645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 lang="ko-Kore-KR" altLang="en-US" sz="2000">
              <a:solidFill>
                <a:schemeClr val="bg1"/>
              </a:solidFill>
            </a:endParaRP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34E32AB-F82C-89D1-6055-37F2F2B85F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3" t="634" r="1242" b="738"/>
          <a:stretch/>
        </p:blipFill>
        <p:spPr>
          <a:xfrm>
            <a:off x="10761000" y="619294"/>
            <a:ext cx="4928112" cy="9247996"/>
          </a:xfrm>
          <a:prstGeom prst="round2DiagRect">
            <a:avLst>
              <a:gd name="adj1" fmla="val 4621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D0F257-3DAE-FCFC-D8BA-044DC872F1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199"/>
          <a:stretch/>
        </p:blipFill>
        <p:spPr>
          <a:xfrm>
            <a:off x="4296597" y="619294"/>
            <a:ext cx="5797527" cy="9247996"/>
          </a:xfrm>
          <a:prstGeom prst="round2DiagRect">
            <a:avLst>
              <a:gd name="adj1" fmla="val 3291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22">
            <a:extLst>
              <a:ext uri="{FF2B5EF4-FFF2-40B4-BE49-F238E27FC236}">
                <a16:creationId xmlns:a16="http://schemas.microsoft.com/office/drawing/2014/main" id="{1C068A37-1DD0-00BE-F674-6D3DBFBF2292}"/>
              </a:ext>
            </a:extLst>
          </p:cNvPr>
          <p:cNvSpPr txBox="1"/>
          <p:nvPr/>
        </p:nvSpPr>
        <p:spPr>
          <a:xfrm>
            <a:off x="761999" y="7708900"/>
            <a:ext cx="2848797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와 </a:t>
            </a:r>
            <a:r>
              <a:rPr lang="en" altLang="ko-KR" sz="20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CoT</a:t>
            </a:r>
            <a:r>
              <a:rPr lang="en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기법을 적용한 모델의 사용자 성향 분석 결과 화면입니다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1592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56A92-AA86-CF6A-58A7-2D83A5A8C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9C528CE1-6BB0-F258-CD08-BE8AE7212A76}"/>
              </a:ext>
            </a:extLst>
          </p:cNvPr>
          <p:cNvSpPr txBox="1"/>
          <p:nvPr/>
        </p:nvSpPr>
        <p:spPr>
          <a:xfrm>
            <a:off x="762000" y="1054100"/>
            <a:ext cx="5334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모델 배포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요구사항 정의</a:t>
            </a:r>
            <a:endParaRPr kumimoji="0" lang="en-US" altLang="ko-Kore-KR" sz="2800" b="0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7511693B-F64C-A4EF-BAD7-E83A3A33955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4D6278B5-1D63-AAFD-92B7-17A2E4A56E5E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진행 현황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6D0FEBF-4431-51C9-A8B8-BF746B396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023949"/>
              </p:ext>
            </p:extLst>
          </p:nvPr>
        </p:nvGraphicFramePr>
        <p:xfrm>
          <a:off x="4496446" y="2895017"/>
          <a:ext cx="9295108" cy="28838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23777">
                  <a:extLst>
                    <a:ext uri="{9D8B030D-6E8A-4147-A177-3AD203B41FA5}">
                      <a16:colId xmlns:a16="http://schemas.microsoft.com/office/drawing/2014/main" val="1189526357"/>
                    </a:ext>
                  </a:extLst>
                </a:gridCol>
                <a:gridCol w="2553023">
                  <a:extLst>
                    <a:ext uri="{9D8B030D-6E8A-4147-A177-3AD203B41FA5}">
                      <a16:colId xmlns:a16="http://schemas.microsoft.com/office/drawing/2014/main" val="4052938147"/>
                    </a:ext>
                  </a:extLst>
                </a:gridCol>
                <a:gridCol w="2094531">
                  <a:extLst>
                    <a:ext uri="{9D8B030D-6E8A-4147-A177-3AD203B41FA5}">
                      <a16:colId xmlns:a16="http://schemas.microsoft.com/office/drawing/2014/main" val="4282735231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245865658"/>
                    </a:ext>
                  </a:extLst>
                </a:gridCol>
              </a:tblGrid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Web  Page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err="1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DOMContent</a:t>
                      </a:r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 Load (</a:t>
                      </a:r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Load (</a:t>
                      </a:r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Response time (</a:t>
                      </a:r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698788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홈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0.62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0.98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0.32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25948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로그인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0.66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1.05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0.04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019631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유저 성향 분석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5.91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1.06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  <a:cs typeface="+mn-cs"/>
                        </a:rPr>
                        <a:t>0.05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008748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유저 성향 분석 결과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9.74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1.37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  <a:cs typeface="+mn-cs"/>
                        </a:rPr>
                        <a:t>0.01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22733"/>
                  </a:ext>
                </a:extLst>
              </a:tr>
              <a:tr h="48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유저 피드백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6.11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1.11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0.04</a:t>
                      </a:r>
                      <a:endParaRPr lang="ko-KR" altLang="en-US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84877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A0AE58C-FC30-8980-3D48-4DBD01B71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744391"/>
              </p:ext>
            </p:extLst>
          </p:nvPr>
        </p:nvGraphicFramePr>
        <p:xfrm>
          <a:off x="4496446" y="7048500"/>
          <a:ext cx="9295108" cy="9902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23777">
                  <a:extLst>
                    <a:ext uri="{9D8B030D-6E8A-4147-A177-3AD203B41FA5}">
                      <a16:colId xmlns:a16="http://schemas.microsoft.com/office/drawing/2014/main" val="1189526357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052938147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282735231"/>
                    </a:ext>
                  </a:extLst>
                </a:gridCol>
                <a:gridCol w="2323777">
                  <a:extLst>
                    <a:ext uri="{9D8B030D-6E8A-4147-A177-3AD203B41FA5}">
                      <a16:colId xmlns:a16="http://schemas.microsoft.com/office/drawing/2014/main" val="4245865658"/>
                    </a:ext>
                  </a:extLst>
                </a:gridCol>
              </a:tblGrid>
              <a:tr h="495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AI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Latency (</a:t>
                      </a:r>
                      <a:r>
                        <a:rPr lang="ko-KR" altLang="en-US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초</a:t>
                      </a:r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)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학습 시간</a:t>
                      </a: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Hallucination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698788"/>
                  </a:ext>
                </a:extLst>
              </a:tr>
              <a:tr h="495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OpenAI API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18.3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>
                          <a:latin typeface="Noto Sans KR Medium" panose="020B0200000000000000" pitchFamily="34" charset="-128"/>
                          <a:ea typeface="Noto Sans KR Medium" panose="020B0200000000000000" pitchFamily="34" charset="-128"/>
                        </a:rPr>
                        <a:t>X</a:t>
                      </a:r>
                      <a:endParaRPr lang="ko-KR" altLang="en-US" sz="1800" b="0" i="0">
                        <a:latin typeface="Noto Sans KR Medium" panose="020B0200000000000000" pitchFamily="34" charset="-128"/>
                        <a:ea typeface="Noto Sans KR Medium" panose="020B0200000000000000" pitchFamily="34" charset="-128"/>
                      </a:endParaRPr>
                    </a:p>
                  </a:txBody>
                  <a:tcPr marL="94195" marR="94195" marT="47097" marB="47097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25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3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351E6B-0F43-D75C-5A76-260BB6C7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3">
            <a:extLst>
              <a:ext uri="{FF2B5EF4-FFF2-40B4-BE49-F238E27FC236}">
                <a16:creationId xmlns:a16="http://schemas.microsoft.com/office/drawing/2014/main" id="{0C48A11E-6662-A467-0B64-CB82EE9B79EF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화면 설계</a:t>
            </a:r>
            <a:endParaRPr lang="ko-KR" altLang="en-US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FB0E0AEB-FD07-34D4-24B2-5050AD72A32B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FF798BB4-1757-3DB6-921C-DA6FEF1F714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CCB98E-DA9F-A439-4289-7043F3D2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17"/>
          <a:stretch/>
        </p:blipFill>
        <p:spPr>
          <a:xfrm>
            <a:off x="5257800" y="2552700"/>
            <a:ext cx="7772400" cy="5410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D6F630-9C16-C439-5EA4-20595F9D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17"/>
          <a:stretch/>
        </p:blipFill>
        <p:spPr>
          <a:xfrm>
            <a:off x="4495800" y="2068213"/>
            <a:ext cx="9677400" cy="6736229"/>
          </a:xfrm>
          <a:prstGeom prst="roundRect">
            <a:avLst>
              <a:gd name="adj" fmla="val 5995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CAFA92-59DE-9815-792D-01921551B9EC}"/>
              </a:ext>
            </a:extLst>
          </p:cNvPr>
          <p:cNvSpPr txBox="1"/>
          <p:nvPr/>
        </p:nvSpPr>
        <p:spPr>
          <a:xfrm>
            <a:off x="7776365" y="9087382"/>
            <a:ext cx="273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각 페이지 별 화면 레이아웃</a:t>
            </a:r>
            <a:endParaRPr lang="ko-Kore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8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E00586-E8FC-1E2A-7184-30EE3E4B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6AA2A96-7585-36EF-FF62-07B377CDD545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FCF7EA-BAB8-76E2-9DD7-D5DA445AE38E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B6F801F-6281-4C30-0AF3-E2AC8AA71E4D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 u="none" strike="noStrike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프로젝트 개요</a:t>
              </a:r>
              <a:endPara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06C826-5098-9589-5FC9-B21248E821E8}"/>
                </a:ext>
              </a:extLst>
            </p:cNvPr>
            <p:cNvSpPr txBox="1"/>
            <p:nvPr/>
          </p:nvSpPr>
          <p:spPr>
            <a:xfrm>
              <a:off x="48006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01</a:t>
              </a:r>
              <a:endParaRPr lang="ko-Kore-KR" altLang="en-US" sz="140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BF6638D8-F285-C025-F8FA-6D4B2E8D1B1C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60973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2E52A-E34D-E1C1-8BB9-BE183AB61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224976-CBAB-0642-A8A9-39E74C2D9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85792"/>
            <a:ext cx="15697200" cy="8416946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D7D6490D-3C35-6DED-CEB5-7EA06D4800FD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모델 배포 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|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화면</a:t>
            </a:r>
            <a:r>
              <a:rPr lang="en-US" altLang="ko-KR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설계</a:t>
            </a:r>
            <a:endParaRPr lang="ko-KR" altLang="en-US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285A6C44-F69E-69A2-B57F-7945A086D37C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B8A80A6C-4003-8C63-18C5-F20AFAA5E9B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현황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96A4F-511C-92C5-89A2-D4C7036DB361}"/>
              </a:ext>
            </a:extLst>
          </p:cNvPr>
          <p:cNvSpPr txBox="1"/>
          <p:nvPr/>
        </p:nvSpPr>
        <p:spPr>
          <a:xfrm>
            <a:off x="7776365" y="9087382"/>
            <a:ext cx="273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플로우 차트</a:t>
            </a:r>
            <a:endParaRPr lang="ko-Kore-KR" altLang="en-US" b="1" dirty="0">
              <a:solidFill>
                <a:srgbClr val="FF91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99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380F2-362A-1938-524B-0A805651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>
            <a:extLst>
              <a:ext uri="{FF2B5EF4-FFF2-40B4-BE49-F238E27FC236}">
                <a16:creationId xmlns:a16="http://schemas.microsoft.com/office/drawing/2014/main" id="{EF4B7944-1D93-9782-2100-87D998041D43}"/>
              </a:ext>
            </a:extLst>
          </p:cNvPr>
          <p:cNvSpPr txBox="1"/>
          <p:nvPr/>
        </p:nvSpPr>
        <p:spPr>
          <a:xfrm>
            <a:off x="762000" y="1054100"/>
            <a:ext cx="5067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207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모델 배포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|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  <a:cs typeface="+mn-cs"/>
              </a:rPr>
              <a:t> 테스트 계획 및 결과</a:t>
            </a:r>
            <a:endParaRPr kumimoji="0" lang="en-US" altLang="ko-Kore-KR" sz="2800" b="0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  <a:cs typeface="+mn-c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442DC8E-D169-0591-FD84-F26B64752E39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0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2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9132"/>
              </a:solidFill>
              <a:effectLst/>
              <a:uLnTx/>
              <a:uFillTx/>
              <a:latin typeface="Noto Sans KR ExtraBold" panose="020B0200000000000000" pitchFamily="34" charset="-128"/>
              <a:ea typeface="Noto Sans KR ExtraBold" panose="020B0200000000000000" pitchFamily="34" charset="-128"/>
              <a:cs typeface="+mn-cs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2EDB4961-EAB2-97F6-CB03-BB365B043C1F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9132"/>
                </a:solidFill>
                <a:effectLst/>
                <a:uLnTx/>
                <a:uFillTx/>
                <a:latin typeface="Noto Sans KR ExtraBold" panose="020B0200000000000000" pitchFamily="34" charset="-128"/>
                <a:ea typeface="Noto Sans KR ExtraBold" panose="020B0200000000000000" pitchFamily="34" charset="-128"/>
                <a:cs typeface="+mn-cs"/>
              </a:rPr>
              <a:t>진행 현황</a:t>
            </a:r>
          </a:p>
        </p:txBody>
      </p:sp>
      <p:pic>
        <p:nvPicPr>
          <p:cNvPr id="3" name="그림 2" descr="만화 영화, 미소, 볼이(가) 표시된 사진&#10;&#10;자동 생성된 설명">
            <a:extLst>
              <a:ext uri="{FF2B5EF4-FFF2-40B4-BE49-F238E27FC236}">
                <a16:creationId xmlns:a16="http://schemas.microsoft.com/office/drawing/2014/main" id="{790262A4-1C1D-705B-73DD-0D667BE23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2" y="3017217"/>
            <a:ext cx="3066184" cy="30661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B1CFF-ECEE-409D-791E-4617DC466B6C}"/>
              </a:ext>
            </a:extLst>
          </p:cNvPr>
          <p:cNvSpPr txBox="1"/>
          <p:nvPr/>
        </p:nvSpPr>
        <p:spPr>
          <a:xfrm>
            <a:off x="6886806" y="9420822"/>
            <a:ext cx="303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피드백 적용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6DFC439-55DD-7C9A-D88D-C6684F5364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37" t="30164" r="2257"/>
          <a:stretch/>
        </p:blipFill>
        <p:spPr>
          <a:xfrm>
            <a:off x="9883585" y="3876139"/>
            <a:ext cx="8073671" cy="3055889"/>
          </a:xfrm>
          <a:prstGeom prst="round2DiagRect">
            <a:avLst>
              <a:gd name="adj1" fmla="val 11556"/>
              <a:gd name="adj2" fmla="val 11709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BC5F1F8-358F-58D5-5AE6-36DDD87DA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295" y="4671705"/>
            <a:ext cx="485087" cy="485087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A56D1D6-C770-97BF-37E4-821EDB23E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234" y="4671704"/>
            <a:ext cx="485087" cy="4850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F43720-68BB-845F-2E80-02D7AB5ED4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578" b="71723"/>
          <a:stretch/>
        </p:blipFill>
        <p:spPr>
          <a:xfrm>
            <a:off x="9883584" y="2590572"/>
            <a:ext cx="8073671" cy="1129929"/>
          </a:xfrm>
          <a:prstGeom prst="round2DiagRect">
            <a:avLst>
              <a:gd name="adj1" fmla="val 28200"/>
              <a:gd name="adj2" fmla="val 28148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394CD8B-62B1-9963-AC17-8B503FF9AC50}"/>
              </a:ext>
            </a:extLst>
          </p:cNvPr>
          <p:cNvGrpSpPr/>
          <p:nvPr/>
        </p:nvGrpSpPr>
        <p:grpSpPr>
          <a:xfrm>
            <a:off x="4289138" y="2856848"/>
            <a:ext cx="4283964" cy="4114800"/>
            <a:chOff x="4289138" y="2939169"/>
            <a:chExt cx="4283964" cy="41148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AC766CD-B940-25F5-ECDB-D44FA418EE0E}"/>
                </a:ext>
              </a:extLst>
            </p:cNvPr>
            <p:cNvSpPr/>
            <p:nvPr/>
          </p:nvSpPr>
          <p:spPr>
            <a:xfrm>
              <a:off x="4289138" y="2939169"/>
              <a:ext cx="4114800" cy="41148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 w="28575">
              <a:solidFill>
                <a:srgbClr val="FF913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D385F9-F858-9EB3-8EF4-44BDAA11B1AD}"/>
                </a:ext>
              </a:extLst>
            </p:cNvPr>
            <p:cNvSpPr txBox="1"/>
            <p:nvPr/>
          </p:nvSpPr>
          <p:spPr>
            <a:xfrm>
              <a:off x="4615184" y="4351551"/>
              <a:ext cx="3957918" cy="1290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Q1)</a:t>
              </a:r>
              <a:r>
                <a:rPr kumimoji="0" lang="ko-KR" altLang="en-US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0" lang="ko-KR" alt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응답 속도 마음에 드는가</a:t>
              </a:r>
              <a:r>
                <a:rPr kumimoji="0" lang="en-US" altLang="ko-KR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Q2) </a:t>
              </a:r>
              <a:r>
                <a:rPr kumimoji="0" lang="ko-KR" alt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응답의 퀄리티는 괜찮은가 </a:t>
              </a:r>
              <a:r>
                <a:rPr kumimoji="0" lang="en-US" altLang="ko-KR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Q3) </a:t>
              </a:r>
              <a:r>
                <a:rPr kumimoji="0" lang="ko-KR" alt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개선 필요 사항이</a:t>
              </a:r>
              <a:r>
                <a:rPr lang="ko-KR" altLang="en-US">
                  <a:solidFill>
                    <a:prstClr val="black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0" lang="ko-KR" altLang="en-US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무엇이 있는가</a:t>
              </a:r>
              <a:r>
                <a:rPr kumimoji="0" lang="en-US" altLang="ko-KR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?</a:t>
              </a:r>
              <a:endParaRPr kumimoji="0" lang="ko-KR" altLang="en-US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A86D1BD-FD9C-4483-E02E-DB5CF30439E9}"/>
              </a:ext>
            </a:extLst>
          </p:cNvPr>
          <p:cNvSpPr txBox="1"/>
          <p:nvPr/>
        </p:nvSpPr>
        <p:spPr>
          <a:xfrm>
            <a:off x="5433366" y="7219340"/>
            <a:ext cx="182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설문조사</a:t>
            </a:r>
            <a:endParaRPr kumimoji="0" lang="en-US" altLang="ko-KR" sz="240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9" name="그림 8" descr="원, 그래픽이(가) 표시된 사진&#10;&#10;자동 생성된 설명">
            <a:extLst>
              <a:ext uri="{FF2B5EF4-FFF2-40B4-BE49-F238E27FC236}">
                <a16:creationId xmlns:a16="http://schemas.microsoft.com/office/drawing/2014/main" id="{930ED682-E5D5-3B04-1DDA-731C86672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37" y="6318198"/>
            <a:ext cx="751834" cy="751834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87649D1-7E80-A04B-A2CF-2384B2A39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37510" y="7749737"/>
            <a:ext cx="485087" cy="485087"/>
          </a:xfrm>
          <a:prstGeom prst="rect">
            <a:avLst/>
          </a:prstGeom>
        </p:spPr>
      </p:pic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C1238F46-7E5F-941A-A99A-3932EA41B3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08936" y="2569756"/>
            <a:ext cx="935383" cy="12193148"/>
          </a:xfrm>
          <a:prstGeom prst="bentConnector2">
            <a:avLst/>
          </a:prstGeom>
          <a:ln w="76200">
            <a:solidFill>
              <a:srgbClr val="FF9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3954400-9C0F-F73C-A5C5-FEB6CE14E470}"/>
              </a:ext>
            </a:extLst>
          </p:cNvPr>
          <p:cNvCxnSpPr>
            <a:cxnSpLocks/>
          </p:cNvCxnSpPr>
          <p:nvPr/>
        </p:nvCxnSpPr>
        <p:spPr>
          <a:xfrm flipV="1">
            <a:off x="14182169" y="7992280"/>
            <a:ext cx="0" cy="1177927"/>
          </a:xfrm>
          <a:prstGeom prst="line">
            <a:avLst/>
          </a:prstGeom>
          <a:ln w="76200">
            <a:solidFill>
              <a:srgbClr val="FF91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17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BB235-9ABE-E729-16EA-EF2186E3C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55AD333-5345-5E3A-9D8B-68A5CD1890DC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79E85E-A3FA-3130-890D-C509400D280D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9899E48-EAB1-A974-F474-EADFC53C0461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>
                  <a:solidFill>
                    <a:srgbClr val="FFFFFF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진행 계획</a:t>
              </a:r>
              <a:endParaRPr lang="en-US" sz="80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2A7813-D6FB-1107-ED6D-5EC1E3F9FA6A}"/>
                </a:ext>
              </a:extLst>
            </p:cNvPr>
            <p:cNvSpPr txBox="1"/>
            <p:nvPr/>
          </p:nvSpPr>
          <p:spPr>
            <a:xfrm>
              <a:off x="58674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03</a:t>
              </a:r>
              <a:endParaRPr lang="ko-Kore-KR" altLang="en-US" sz="140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2061E587-0A20-1F49-6841-BFF309728F9B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09931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1B2C2-3541-16B6-A57A-4490BE7BF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E248965-62CD-3DF5-36D0-570A88BBB71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FF9132">
              <a:alpha val="70000"/>
            </a:srgbClr>
          </a:solidFill>
        </p:spPr>
      </p:pic>
      <p:sp>
        <p:nvSpPr>
          <p:cNvPr id="26" name="TextBox 23">
            <a:extLst>
              <a:ext uri="{FF2B5EF4-FFF2-40B4-BE49-F238E27FC236}">
                <a16:creationId xmlns:a16="http://schemas.microsoft.com/office/drawing/2014/main" id="{7FFC5AA4-4BF0-9C50-EFE0-4D88726983E9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계획</a:t>
            </a:r>
            <a:endParaRPr lang="ko-KR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B5E4061D-820B-9863-6037-80BBE6F1426E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 dirty="0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1171300B-0061-A881-1586-81EA1E238368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재무</a:t>
            </a:r>
            <a:endParaRPr lang="en-US" altLang="ko-Kore-KR" sz="2800" u="none" strike="noStrike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B61FF04-DC69-24CF-30AA-022B5D8B0ED0}"/>
              </a:ext>
            </a:extLst>
          </p:cNvPr>
          <p:cNvGrpSpPr/>
          <p:nvPr/>
        </p:nvGrpSpPr>
        <p:grpSpPr>
          <a:xfrm>
            <a:off x="9736222" y="2965628"/>
            <a:ext cx="4355744" cy="4355744"/>
            <a:chOff x="10283475" y="2180523"/>
            <a:chExt cx="4355744" cy="4355744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AE60688E-DD2F-E6CC-AFB2-07ABE537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83475" y="2180523"/>
              <a:ext cx="4355744" cy="4355744"/>
            </a:xfrm>
            <a:prstGeom prst="rect">
              <a:avLst/>
            </a:prstGeom>
          </p:spPr>
        </p:pic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BACEF5A8-2738-77FE-820C-422DF96DE7AC}"/>
                </a:ext>
              </a:extLst>
            </p:cNvPr>
            <p:cNvSpPr txBox="1"/>
            <p:nvPr/>
          </p:nvSpPr>
          <p:spPr>
            <a:xfrm>
              <a:off x="10353147" y="4359468"/>
              <a:ext cx="4216400" cy="99882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약 </a:t>
              </a:r>
              <a:r>
                <a:rPr lang="en-US" altLang="ko-KR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102</a:t>
              </a:r>
              <a:r>
                <a:rPr lang="ko-KR" alt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만원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249B2C-BA6D-5306-BF21-8A89B2F52C08}"/>
                </a:ext>
              </a:extLst>
            </p:cNvPr>
            <p:cNvSpPr txBox="1"/>
            <p:nvPr/>
          </p:nvSpPr>
          <p:spPr>
            <a:xfrm>
              <a:off x="11242147" y="3218208"/>
              <a:ext cx="24384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AWS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923B718-6A49-AB78-52C9-044319BE8C63}"/>
              </a:ext>
            </a:extLst>
          </p:cNvPr>
          <p:cNvGrpSpPr/>
          <p:nvPr/>
        </p:nvGrpSpPr>
        <p:grpSpPr>
          <a:xfrm>
            <a:off x="4196034" y="2965628"/>
            <a:ext cx="4355744" cy="4355744"/>
            <a:chOff x="3624258" y="2180523"/>
            <a:chExt cx="4355744" cy="4355744"/>
          </a:xfrm>
        </p:grpSpPr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85ABEB1E-A8D3-92FF-AB0B-DA4DA2EE5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24258" y="2180523"/>
              <a:ext cx="4355744" cy="4355744"/>
            </a:xfrm>
            <a:prstGeom prst="rect">
              <a:avLst/>
            </a:prstGeom>
          </p:spPr>
        </p:pic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40EB1228-96D6-3D9D-E5C7-CDB591234CE3}"/>
                </a:ext>
              </a:extLst>
            </p:cNvPr>
            <p:cNvSpPr txBox="1"/>
            <p:nvPr/>
          </p:nvSpPr>
          <p:spPr>
            <a:xfrm>
              <a:off x="3693930" y="4247568"/>
              <a:ext cx="4216400" cy="117533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$300</a:t>
              </a:r>
            </a:p>
            <a:p>
              <a:pPr lvl="0" algn="ctr">
                <a:lnSpc>
                  <a:spcPct val="99600"/>
                </a:lnSpc>
              </a:pPr>
              <a:r>
                <a:rPr 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</a:t>
              </a:r>
              <a:r>
                <a:rPr lang="ko-KR" alt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약 </a:t>
              </a:r>
              <a:r>
                <a:rPr lang="en-US" altLang="ko-KR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40</a:t>
              </a:r>
              <a:r>
                <a:rPr lang="ko-KR" altLang="en-US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만원</a:t>
              </a:r>
              <a:r>
                <a:rPr lang="en-US" altLang="ko-KR" sz="3200" b="1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)</a:t>
              </a:r>
              <a:endParaRPr lang="en-US" sz="32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01C266-170D-1F66-2443-92589E46A45F}"/>
                </a:ext>
              </a:extLst>
            </p:cNvPr>
            <p:cNvSpPr txBox="1"/>
            <p:nvPr/>
          </p:nvSpPr>
          <p:spPr>
            <a:xfrm>
              <a:off x="4160135" y="3218208"/>
              <a:ext cx="333833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ore-KR" sz="4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+mn-cs"/>
                </a:rPr>
                <a:t>openAI</a:t>
              </a:r>
              <a:r>
                <a:rPr kumimoji="0" lang="en-US" altLang="ko-Kore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  <a:cs typeface="+mn-cs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790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5E39A-3DAF-FF8A-13D3-EA35FB01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7E8FD8-A622-F073-8D44-B9EBD93FBF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BE6DB8-B3D7-7AF7-8329-1F9872C8B2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A6B37E-DC4D-ADEE-056B-A91D815D7E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428" t="-1152672" b="5"/>
          <a:stretch/>
        </p:blipFill>
        <p:spPr>
          <a:xfrm rot="5400000">
            <a:off x="10480907" y="6257141"/>
            <a:ext cx="2985052" cy="47726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B8C6C48-D9DF-2541-D4BA-8A59055F6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8094486"/>
            <a:ext cx="54864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941A16-E062-451E-6A18-B0FE49B0B5A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8166100" y="-40678"/>
            <a:ext cx="7137400" cy="7137400"/>
          </a:xfrm>
          <a:prstGeom prst="rect">
            <a:avLst/>
          </a:prstGeom>
          <a:effectLst>
            <a:outerShdw blurRad="507750" dist="659098" dir="2700000">
              <a:srgbClr val="FF9033">
                <a:alpha val="5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F79F1A-90D9-7782-D7D7-602BA40D7CB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>
            <a:off x="9131300" y="924522"/>
            <a:ext cx="5207000" cy="5207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D293748-FC77-7F0C-830C-AAB4A62C15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6500" y="6519919"/>
            <a:ext cx="3048000" cy="3048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073BEB1-9BA4-DD6B-D707-87EFF23E47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6519919"/>
            <a:ext cx="3048000" cy="3048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99B24A7-E38C-DD3D-33F4-50609FA9B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0" y="6519919"/>
            <a:ext cx="3048000" cy="3048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CAC421BC-803C-1CF9-2286-933B9DBD9FE9}"/>
              </a:ext>
            </a:extLst>
          </p:cNvPr>
          <p:cNvSpPr txBox="1"/>
          <p:nvPr/>
        </p:nvSpPr>
        <p:spPr>
          <a:xfrm>
            <a:off x="7150100" y="7140578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비회원</a:t>
            </a:r>
            <a:endParaRPr lang="en-US" sz="2000" u="none" strike="noStrike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1BC7C5E-1C8B-CB0A-C2D6-FB6453D1AEF6}"/>
              </a:ext>
            </a:extLst>
          </p:cNvPr>
          <p:cNvSpPr txBox="1"/>
          <p:nvPr/>
        </p:nvSpPr>
        <p:spPr>
          <a:xfrm>
            <a:off x="10871200" y="7140578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일반 회원</a:t>
            </a:r>
            <a:endParaRPr lang="en-US" sz="2000" u="none" strike="noStrike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3C4C99E-E931-E5EB-0F17-BCAA3D56C860}"/>
              </a:ext>
            </a:extLst>
          </p:cNvPr>
          <p:cNvSpPr txBox="1"/>
          <p:nvPr/>
        </p:nvSpPr>
        <p:spPr>
          <a:xfrm>
            <a:off x="14554200" y="7254467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프리미엄</a:t>
            </a:r>
            <a:r>
              <a:rPr lang="ko-KR" altLang="en-US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구독 회원 </a:t>
            </a:r>
            <a:r>
              <a:rPr lang="en-US" altLang="ko-KR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ko-KR" altLang="en-US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유료</a:t>
            </a:r>
            <a:r>
              <a:rPr lang="en-US" altLang="ko-KR" sz="2000">
                <a:solidFill>
                  <a:srgbClr val="FF9033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  <a:endParaRPr lang="en-US" sz="2000" u="none" strike="noStrike">
              <a:solidFill>
                <a:srgbClr val="FF9033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30BB4A3-0EE0-56BA-D265-CEEDF11B58FB}"/>
              </a:ext>
            </a:extLst>
          </p:cNvPr>
          <p:cNvSpPr txBox="1"/>
          <p:nvPr/>
        </p:nvSpPr>
        <p:spPr>
          <a:xfrm>
            <a:off x="10252528" y="7818876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성향 분석 및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간단한 성장 전략 제공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월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30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 요청 가능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6D77475-F834-1CEE-8187-A4CE4106B96F}"/>
              </a:ext>
            </a:extLst>
          </p:cNvPr>
          <p:cNvSpPr txBox="1"/>
          <p:nvPr/>
        </p:nvSpPr>
        <p:spPr>
          <a:xfrm>
            <a:off x="762000" y="7708900"/>
            <a:ext cx="3670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맞춤형 성장 전략 제공과 정기적인 컨설팅을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구독형으로 제공하여 지속적인 수익을 창출</a:t>
            </a:r>
            <a:r>
              <a:rPr lang="ko-KR" altLang="en-US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합니다</a:t>
            </a:r>
            <a:r>
              <a:rPr lang="en-US" altLang="ko-KR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ko-KR" altLang="en-US" sz="20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0BDCE9B-D2AB-6AD3-D2A7-3DA0E238B086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계획</a:t>
            </a:r>
            <a:endParaRPr lang="ko-KR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837D369-9F69-B4E1-E310-E7AEB178CD8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D2C82011-7526-22EB-950A-DDCA0A820BBE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비즈니스적 관점</a:t>
            </a:r>
            <a:endParaRPr lang="en-US" altLang="ko-Kore-KR" sz="28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891D44BF-C582-8FCE-DD18-5EA5808C59D7}"/>
              </a:ext>
            </a:extLst>
          </p:cNvPr>
          <p:cNvSpPr txBox="1"/>
          <p:nvPr/>
        </p:nvSpPr>
        <p:spPr>
          <a:xfrm>
            <a:off x="6630891" y="7725097"/>
            <a:ext cx="2764972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성향 분석 및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간단한 성장 전략 제공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최초 </a:t>
            </a:r>
            <a:r>
              <a:rPr lang="en-US" altLang="ko-KR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3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요청 가능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0B9A197-F50A-6E6F-FF04-9F17BE631191}"/>
              </a:ext>
            </a:extLst>
          </p:cNvPr>
          <p:cNvSpPr txBox="1"/>
          <p:nvPr/>
        </p:nvSpPr>
        <p:spPr>
          <a:xfrm>
            <a:off x="13928271" y="7909890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특정 데이터 분석 보고서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및 고급 전략 제공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8C5F6C4C-60CD-850F-6828-18A507ECDAA2}"/>
              </a:ext>
            </a:extLst>
          </p:cNvPr>
          <p:cNvSpPr txBox="1"/>
          <p:nvPr/>
        </p:nvSpPr>
        <p:spPr>
          <a:xfrm>
            <a:off x="8775700" y="628375"/>
            <a:ext cx="5740400" cy="9812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6000" b="1" i="0" u="none" strike="noStrike">
                <a:solidFill>
                  <a:srgbClr val="FF9132"/>
                </a:solidFill>
                <a:latin typeface="Courgette Regular"/>
              </a:rPr>
              <a:t>Business Model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8EA51A-E440-25FF-010A-162BA2130DEA}"/>
              </a:ext>
            </a:extLst>
          </p:cNvPr>
          <p:cNvGrpSpPr/>
          <p:nvPr/>
        </p:nvGrpSpPr>
        <p:grpSpPr>
          <a:xfrm>
            <a:off x="10173252" y="1966474"/>
            <a:ext cx="3123096" cy="3123096"/>
            <a:chOff x="9232695" y="4572000"/>
            <a:chExt cx="3123096" cy="3123096"/>
          </a:xfrm>
        </p:grpSpPr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F14D3E1B-BBBD-6EC1-BC2C-A40D7A9C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80000"/>
            </a:blip>
            <a:stretch>
              <a:fillRect/>
            </a:stretch>
          </p:blipFill>
          <p:spPr>
            <a:xfrm rot="5400000">
              <a:off x="9232695" y="4572000"/>
              <a:ext cx="3123096" cy="3123096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6478391-37F6-C340-3264-94D47D89E8CB}"/>
                </a:ext>
              </a:extLst>
            </p:cNvPr>
            <p:cNvSpPr txBox="1"/>
            <p:nvPr/>
          </p:nvSpPr>
          <p:spPr>
            <a:xfrm>
              <a:off x="9956043" y="5847798"/>
              <a:ext cx="1676400" cy="571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ts val="4340"/>
                </a:lnSpc>
              </a:pPr>
              <a:r>
                <a:rPr lang="ko-KR" altLang="en-US" sz="32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구독형 </a:t>
              </a:r>
              <a:endParaRPr lang="en-US" altLang="ko-KR" sz="3200" b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ts val="4340"/>
                </a:lnSpc>
              </a:pPr>
              <a:r>
                <a:rPr lang="ko-KR" altLang="en-US" sz="32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833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C433A-63D5-2548-F656-4E08316D8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3">
            <a:extLst>
              <a:ext uri="{FF2B5EF4-FFF2-40B4-BE49-F238E27FC236}">
                <a16:creationId xmlns:a16="http://schemas.microsoft.com/office/drawing/2014/main" id="{F2DF40AD-CD4D-5108-57A4-EF807C7DA97B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진행 계획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D32B1BAA-C01A-EACE-BB97-53E090196C2C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3</a:t>
            </a:r>
            <a:endParaRPr lang="en-US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72044683-37A8-D89B-C97A-D454A34C007F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비즈니스적 관점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1368A5C-CB81-6D24-5D30-5279B87398E5}"/>
              </a:ext>
            </a:extLst>
          </p:cNvPr>
          <p:cNvGrpSpPr/>
          <p:nvPr/>
        </p:nvGrpSpPr>
        <p:grpSpPr>
          <a:xfrm>
            <a:off x="3339041" y="2324100"/>
            <a:ext cx="11609918" cy="4899478"/>
            <a:chOff x="3886200" y="2400300"/>
            <a:chExt cx="11609918" cy="489947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D84A6E1-E5A7-C998-B070-AEB7696CA6EE}"/>
                </a:ext>
              </a:extLst>
            </p:cNvPr>
            <p:cNvGrpSpPr/>
            <p:nvPr/>
          </p:nvGrpSpPr>
          <p:grpSpPr>
            <a:xfrm>
              <a:off x="3886200" y="2429326"/>
              <a:ext cx="4870452" cy="4870452"/>
              <a:chOff x="3886200" y="2429326"/>
              <a:chExt cx="4870452" cy="4870452"/>
            </a:xfrm>
          </p:grpSpPr>
          <p:pic>
            <p:nvPicPr>
              <p:cNvPr id="12" name="Picture 12">
                <a:extLst>
                  <a:ext uri="{FF2B5EF4-FFF2-40B4-BE49-F238E27FC236}">
                    <a16:creationId xmlns:a16="http://schemas.microsoft.com/office/drawing/2014/main" id="{C652AC60-ACA8-11A8-1CED-2BDAF45ED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0000"/>
              </a:blip>
              <a:stretch>
                <a:fillRect/>
              </a:stretch>
            </p:blipFill>
            <p:spPr>
              <a:xfrm rot="5400000">
                <a:off x="3886200" y="2429326"/>
                <a:ext cx="4870452" cy="4870452"/>
              </a:xfrm>
              <a:prstGeom prst="rect">
                <a:avLst/>
              </a:prstGeom>
            </p:spPr>
          </p:pic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057DE925-95C9-F94E-612B-E6155770D8B8}"/>
                  </a:ext>
                </a:extLst>
              </p:cNvPr>
              <p:cNvSpPr txBox="1"/>
              <p:nvPr/>
            </p:nvSpPr>
            <p:spPr>
              <a:xfrm>
                <a:off x="4213226" y="3853726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초기 사용자 확보</a:t>
                </a:r>
                <a:endParaRPr lang="en-US" sz="4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D615619-00E9-23C5-6FDE-E0878CEF7B3C}"/>
                  </a:ext>
                </a:extLst>
              </p:cNvPr>
              <p:cNvSpPr txBox="1"/>
              <p:nvPr/>
            </p:nvSpPr>
            <p:spPr>
              <a:xfrm>
                <a:off x="4445001" y="5262517"/>
                <a:ext cx="3752850" cy="1064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서비스 론칭 후 첫 </a:t>
                </a:r>
                <a:r>
                  <a:rPr lang="en-US" altLang="ko-KR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3</a:t>
                </a: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개월 동안</a:t>
                </a:r>
                <a:endParaRPr lang="en-US" altLang="ko-KR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 수와 구독자 전환율을</a:t>
                </a:r>
                <a:endParaRPr lang="en-US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주요 지표로 설정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3E137D0-6E06-44A1-56CE-CE7A71F8EC28}"/>
                </a:ext>
              </a:extLst>
            </p:cNvPr>
            <p:cNvGrpSpPr/>
            <p:nvPr/>
          </p:nvGrpSpPr>
          <p:grpSpPr>
            <a:xfrm>
              <a:off x="10625666" y="2400300"/>
              <a:ext cx="4870452" cy="4870452"/>
              <a:chOff x="10625666" y="2400300"/>
              <a:chExt cx="4870452" cy="4870452"/>
            </a:xfrm>
          </p:grpSpPr>
          <p:pic>
            <p:nvPicPr>
              <p:cNvPr id="7" name="Picture 12">
                <a:extLst>
                  <a:ext uri="{FF2B5EF4-FFF2-40B4-BE49-F238E27FC236}">
                    <a16:creationId xmlns:a16="http://schemas.microsoft.com/office/drawing/2014/main" id="{AC4DB190-EDC1-E024-D0D7-1BF0B80FF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0000"/>
              </a:blip>
              <a:stretch>
                <a:fillRect/>
              </a:stretch>
            </p:blipFill>
            <p:spPr>
              <a:xfrm rot="5400000">
                <a:off x="10625666" y="2400300"/>
                <a:ext cx="4870452" cy="4870452"/>
              </a:xfrm>
              <a:prstGeom prst="rect">
                <a:avLst/>
              </a:prstGeom>
            </p:spPr>
          </p:pic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6C71EFB3-71D9-2644-5474-0919DAAA3A0F}"/>
                  </a:ext>
                </a:extLst>
              </p:cNvPr>
              <p:cNvSpPr txBox="1"/>
              <p:nvPr/>
            </p:nvSpPr>
            <p:spPr>
              <a:xfrm>
                <a:off x="10952692" y="3824700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4000" b="1" u="none" strike="noStrike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사용자 </a:t>
                </a:r>
                <a:r>
                  <a:rPr lang="ko-KR" altLang="en-US" sz="4000" b="1" u="none" strike="noStrike" err="1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유지율</a:t>
                </a:r>
                <a:endParaRPr lang="ko-KR" altLang="en-US" sz="4000" b="1" u="none" strike="noStrike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644DA-BE50-784D-1FD9-47EDBC1FE9CC}"/>
                  </a:ext>
                </a:extLst>
              </p:cNvPr>
              <p:cNvSpPr txBox="1"/>
              <p:nvPr/>
            </p:nvSpPr>
            <p:spPr>
              <a:xfrm>
                <a:off x="11184467" y="5233491"/>
                <a:ext cx="3752850" cy="1064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맞춤형 성장 전략을 제공한</a:t>
                </a:r>
                <a:endParaRPr lang="en-US" altLang="ko-KR" u="none" strike="noStrike">
                  <a:solidFill>
                    <a:schemeClr val="bg1"/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endParaRPr>
              </a:p>
              <a:p>
                <a:pPr algn="ctr">
                  <a:lnSpc>
                    <a:spcPts val="2560"/>
                  </a:lnSpc>
                </a:pP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사용자의 유지율과</a:t>
                </a:r>
                <a:r>
                  <a:rPr lang="ko-KR" altLang="en-US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 </a:t>
                </a:r>
                <a:r>
                  <a:rPr lang="ko-KR" altLang="en-US" u="none" strike="noStrike">
                    <a:solidFill>
                      <a:schemeClr val="bg1"/>
                    </a:solidFill>
                    <a:latin typeface="Noto Sans KR Medium" panose="020B0200000000000000" pitchFamily="34" charset="-128"/>
                    <a:ea typeface="Noto Sans KR Medium" panose="020B0200000000000000" pitchFamily="34" charset="-128"/>
                  </a:rPr>
                  <a:t>사용 빈도 통해 서비스의 가치 평가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23A541-DE72-364A-044E-6AE5159E9722}"/>
              </a:ext>
            </a:extLst>
          </p:cNvPr>
          <p:cNvSpPr txBox="1"/>
          <p:nvPr/>
        </p:nvSpPr>
        <p:spPr>
          <a:xfrm>
            <a:off x="7630955" y="1750332"/>
            <a:ext cx="3026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성</a:t>
            </a:r>
            <a:r>
              <a:rPr kumimoji="0" lang="ko-KR" altLang="ko-Kore-KR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과</a:t>
            </a:r>
            <a:r>
              <a:rPr kumimoji="0" lang="ko-Kore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및</a:t>
            </a:r>
            <a:r>
              <a:rPr kumimoji="0" lang="ko-KR" altLang="en-US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kumimoji="0" lang="ko-KR" altLang="ko-Kore-KR" sz="2400" b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성장 지표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DCF2698-1C58-A49C-995F-2ACB7CF2978E}"/>
              </a:ext>
            </a:extLst>
          </p:cNvPr>
          <p:cNvGrpSpPr/>
          <p:nvPr/>
        </p:nvGrpSpPr>
        <p:grpSpPr>
          <a:xfrm>
            <a:off x="4495800" y="7818209"/>
            <a:ext cx="1693546" cy="1693546"/>
            <a:chOff x="1906904" y="7771988"/>
            <a:chExt cx="1693546" cy="1693546"/>
          </a:xfrm>
        </p:grpSpPr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id="{7976D3E1-4057-1327-50EC-C89F8973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906904" y="7771988"/>
              <a:ext cx="1693546" cy="1693546"/>
            </a:xfrm>
            <a:prstGeom prst="rect">
              <a:avLst/>
            </a:prstGeom>
          </p:spPr>
        </p:pic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B30C07E-BFFD-F970-49E0-202672FCA693}"/>
                </a:ext>
              </a:extLst>
            </p:cNvPr>
            <p:cNvSpPr txBox="1"/>
            <p:nvPr/>
          </p:nvSpPr>
          <p:spPr>
            <a:xfrm>
              <a:off x="2183254" y="8230412"/>
              <a:ext cx="1140845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30</a:t>
              </a:r>
              <a:r>
                <a:rPr lang="ko-KR" altLang="en-US" sz="24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명</a:t>
              </a:r>
              <a:endParaRPr lang="ko-KR" altLang="en-US" sz="2400" b="1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2A8D76E-1993-626E-DBA6-7A31DADA0694}"/>
              </a:ext>
            </a:extLst>
          </p:cNvPr>
          <p:cNvGrpSpPr/>
          <p:nvPr/>
        </p:nvGrpSpPr>
        <p:grpSpPr>
          <a:xfrm>
            <a:off x="6874334" y="7818209"/>
            <a:ext cx="1693546" cy="1693546"/>
            <a:chOff x="6715896" y="8366080"/>
            <a:chExt cx="1693546" cy="1693546"/>
          </a:xfrm>
        </p:grpSpPr>
        <p:pic>
          <p:nvPicPr>
            <p:cNvPr id="25" name="Picture 7">
              <a:extLst>
                <a:ext uri="{FF2B5EF4-FFF2-40B4-BE49-F238E27FC236}">
                  <a16:creationId xmlns:a16="http://schemas.microsoft.com/office/drawing/2014/main" id="{1B0F3988-25E9-E272-7A39-C2EECE16C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6715896" y="8366080"/>
              <a:ext cx="1693546" cy="1693546"/>
            </a:xfrm>
            <a:prstGeom prst="rect">
              <a:avLst/>
            </a:prstGeom>
          </p:spPr>
        </p:pic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CDF4D7FD-658A-52B3-BFEB-22AAF6ACA7FF}"/>
                </a:ext>
              </a:extLst>
            </p:cNvPr>
            <p:cNvSpPr txBox="1"/>
            <p:nvPr/>
          </p:nvSpPr>
          <p:spPr>
            <a:xfrm>
              <a:off x="6715896" y="8812803"/>
              <a:ext cx="1693546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SEO</a:t>
              </a:r>
            </a:p>
            <a:p>
              <a:pPr lvl="0" algn="ctr">
                <a:lnSpc>
                  <a:spcPct val="99600"/>
                </a:lnSpc>
              </a:pPr>
              <a:r>
                <a:rPr lang="en-US" altLang="ko-KR" sz="24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1000</a:t>
              </a:r>
              <a:r>
                <a:rPr lang="ko-KR" altLang="en-US" sz="24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명</a:t>
              </a:r>
              <a:endParaRPr lang="ko-KR" altLang="en-US" sz="2400" b="1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7C6BBAA-1A0E-533A-9E8D-A96D47DD5CD1}"/>
              </a:ext>
            </a:extLst>
          </p:cNvPr>
          <p:cNvGrpSpPr/>
          <p:nvPr/>
        </p:nvGrpSpPr>
        <p:grpSpPr>
          <a:xfrm>
            <a:off x="11552961" y="7818209"/>
            <a:ext cx="2143432" cy="1693546"/>
            <a:chOff x="15310030" y="7862106"/>
            <a:chExt cx="2143432" cy="1693546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AE5AFCD0-8A53-77E9-999C-73A049DD3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5534973" y="7862106"/>
              <a:ext cx="1693546" cy="1693546"/>
            </a:xfrm>
            <a:prstGeom prst="rect">
              <a:avLst/>
            </a:prstGeom>
          </p:spPr>
        </p:pic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38533DF9-5AC1-E329-6DC9-C2AF8749311D}"/>
                </a:ext>
              </a:extLst>
            </p:cNvPr>
            <p:cNvSpPr txBox="1"/>
            <p:nvPr/>
          </p:nvSpPr>
          <p:spPr>
            <a:xfrm>
              <a:off x="15310030" y="8308829"/>
              <a:ext cx="2143432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친구 초대</a:t>
              </a:r>
              <a:endParaRPr lang="en-US" altLang="ko-KR" sz="200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및 추천</a:t>
              </a:r>
              <a:endParaRPr lang="en-US" altLang="ko-KR" sz="2000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이벤트</a:t>
              </a:r>
              <a:endParaRPr lang="ko-KR" altLang="en-US" sz="2000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E24BDE-9291-B399-6C8F-79AA4AB57249}"/>
              </a:ext>
            </a:extLst>
          </p:cNvPr>
          <p:cNvGrpSpPr/>
          <p:nvPr/>
        </p:nvGrpSpPr>
        <p:grpSpPr>
          <a:xfrm>
            <a:off x="9092211" y="7818209"/>
            <a:ext cx="2143432" cy="1693546"/>
            <a:chOff x="9997077" y="8014506"/>
            <a:chExt cx="2143432" cy="1693546"/>
          </a:xfrm>
        </p:grpSpPr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3B4E00F8-3D74-3521-95AD-9CB66BA0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15000"/>
            </a:blip>
            <a:stretch>
              <a:fillRect/>
            </a:stretch>
          </p:blipFill>
          <p:spPr>
            <a:xfrm>
              <a:off x="10222020" y="8014506"/>
              <a:ext cx="1693546" cy="1693546"/>
            </a:xfrm>
            <a:prstGeom prst="rect">
              <a:avLst/>
            </a:prstGeom>
          </p:spPr>
        </p:pic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4714213E-1632-E60B-33AF-5C8E15CED3F3}"/>
                </a:ext>
              </a:extLst>
            </p:cNvPr>
            <p:cNvSpPr txBox="1"/>
            <p:nvPr/>
          </p:nvSpPr>
          <p:spPr>
            <a:xfrm>
              <a:off x="9997077" y="8461229"/>
              <a:ext cx="2143432" cy="800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최초 </a:t>
              </a:r>
              <a:r>
                <a:rPr lang="en-US" altLang="ko-KR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3</a:t>
              </a: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개월</a:t>
              </a:r>
            </a:p>
            <a:p>
              <a:pPr lvl="0" algn="ctr">
                <a:lnSpc>
                  <a:spcPct val="99600"/>
                </a:lnSpc>
              </a:pPr>
              <a:r>
                <a:rPr lang="ko-KR" altLang="en-US" sz="2000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 무료</a:t>
              </a:r>
            </a:p>
            <a:p>
              <a:pPr lvl="0" algn="ctr">
                <a:lnSpc>
                  <a:spcPct val="99600"/>
                </a:lnSpc>
              </a:pPr>
              <a:r>
                <a:rPr lang="en-US" altLang="ko-KR" sz="20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10,000</a:t>
              </a:r>
              <a:r>
                <a:rPr lang="ko-KR" altLang="en-US" sz="2000" b="1">
                  <a:solidFill>
                    <a:srgbClr val="FF9132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689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3">
            <a:extLst>
              <a:ext uri="{FF2B5EF4-FFF2-40B4-BE49-F238E27FC236}">
                <a16:creationId xmlns:a16="http://schemas.microsoft.com/office/drawing/2014/main" id="{AFB8B84C-5594-18C2-AD37-0FAE821AC0F7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진행 계획</a:t>
            </a:r>
            <a:endParaRPr lang="ko-KR" sz="2800" b="1" u="none" strike="noStrike">
              <a:solidFill>
                <a:srgbClr val="FF913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4658560B-4A89-4AF4-A70A-CAB4F9A2D7B3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en-US" altLang="ko-KR" sz="2800" b="1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</a:t>
            </a:r>
            <a:endParaRPr lang="en-US" sz="2800" b="1" u="none" strike="noStrike">
              <a:solidFill>
                <a:srgbClr val="FF913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2CCB33BA-ECDF-17CD-D6A2-6B530E73233E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비즈니스적 관점</a:t>
            </a:r>
            <a:endParaRPr lang="en-US" altLang="ko-Kore-KR" sz="2800" u="none" strike="noStrike">
              <a:solidFill>
                <a:srgbClr val="FF9132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43331" y="1314450"/>
            <a:ext cx="3403219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3B3183-6DB5-744E-6272-76DDAE518B2B}"/>
              </a:ext>
            </a:extLst>
          </p:cNvPr>
          <p:cNvGrpSpPr/>
          <p:nvPr/>
        </p:nvGrpSpPr>
        <p:grpSpPr>
          <a:xfrm>
            <a:off x="2798921" y="2652892"/>
            <a:ext cx="12690159" cy="4981216"/>
            <a:chOff x="946328" y="2704161"/>
            <a:chExt cx="12690159" cy="498121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612" y="5143500"/>
              <a:ext cx="1790700" cy="12700"/>
            </a:xfrm>
            <a:prstGeom prst="rect">
              <a:avLst/>
            </a:prstGeom>
          </p:spPr>
        </p:pic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9296682" y="3676650"/>
              <a:ext cx="952500" cy="127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22641" t="-3623465" r="20084" b="-1875646"/>
            <a:stretch/>
          </p:blipFill>
          <p:spPr>
            <a:xfrm rot="5400000">
              <a:off x="5253496" y="4884160"/>
              <a:ext cx="3100819" cy="71119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rot="5400000">
              <a:off x="7374550" y="2708057"/>
              <a:ext cx="1932277" cy="1924486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2900" y="3676650"/>
              <a:ext cx="711200" cy="127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2900" y="6777469"/>
              <a:ext cx="711200" cy="127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0449168" y="3282164"/>
              <a:ext cx="3187319" cy="850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지속적인 발전을 위한</a:t>
              </a:r>
            </a:p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커뮤니티 및 네트워크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A542683-EDCE-622E-A2AC-54B542E775FA}"/>
                </a:ext>
              </a:extLst>
            </p:cNvPr>
            <p:cNvGrpSpPr/>
            <p:nvPr/>
          </p:nvGrpSpPr>
          <p:grpSpPr>
            <a:xfrm>
              <a:off x="946328" y="2984678"/>
              <a:ext cx="4355744" cy="4355744"/>
              <a:chOff x="1348715" y="2984678"/>
              <a:chExt cx="4355744" cy="4355744"/>
            </a:xfrm>
          </p:grpSpPr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D64E1057-DA00-D338-C97A-F314CCD4A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8715" y="2984678"/>
                <a:ext cx="4355744" cy="4355744"/>
              </a:xfrm>
              <a:prstGeom prst="rect">
                <a:avLst/>
              </a:prstGeom>
            </p:spPr>
          </p:pic>
          <p:sp>
            <p:nvSpPr>
              <p:cNvPr id="24" name="TextBox 24"/>
              <p:cNvSpPr txBox="1"/>
              <p:nvPr/>
            </p:nvSpPr>
            <p:spPr>
              <a:xfrm>
                <a:off x="1422400" y="4787900"/>
                <a:ext cx="4216400" cy="711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u="none" strike="noStrike" kern="1200" cap="none" spc="0" normalizeH="0" baseline="0" noProof="0">
                    <a:ln>
                      <a:noFill/>
                    </a:ln>
                    <a:solidFill>
                      <a:srgbClr val="FF9132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 </a:t>
                </a:r>
                <a:r>
                  <a:rPr kumimoji="0" lang="ko-KR" altLang="en-US" sz="4000" b="1" u="none" strike="noStrike" kern="1200" cap="none" spc="0" normalizeH="0" baseline="0" noProof="0">
                    <a:ln>
                      <a:noFill/>
                    </a:ln>
                    <a:solidFill>
                      <a:srgbClr val="FF9132"/>
                    </a:solidFill>
                    <a:effectLst/>
                    <a:uLnTx/>
                    <a:uFillTx/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서비스 확장성</a:t>
                </a:r>
                <a:endParaRPr kumimoji="0" lang="en-US" sz="4000" b="1" u="none" strike="noStrike" kern="1200" cap="none" spc="0" normalizeH="0" baseline="0" noProof="0">
                  <a:ln>
                    <a:noFill/>
                  </a:ln>
                  <a:solidFill>
                    <a:srgbClr val="FF9132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</p:grpSp>
        <p:pic>
          <p:nvPicPr>
            <p:cNvPr id="3080" name="Picture 8" descr="icon-members-login – Life Community Church">
              <a:extLst>
                <a:ext uri="{FF2B5EF4-FFF2-40B4-BE49-F238E27FC236}">
                  <a16:creationId xmlns:a16="http://schemas.microsoft.com/office/drawing/2014/main" id="{24D2EA1B-7B44-C9A4-09FF-19BB81022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7189" y="3206750"/>
              <a:ext cx="920750" cy="92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FE86E19-0941-5023-29D3-4CAECA161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10800000">
              <a:off x="9283982" y="6725589"/>
              <a:ext cx="952500" cy="12700"/>
            </a:xfrm>
            <a:prstGeom prst="rect">
              <a:avLst/>
            </a:prstGeom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28B48FC6-6149-4A76-6DB3-52C78843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 rot="5400000">
              <a:off x="7361850" y="5756996"/>
              <a:ext cx="1932277" cy="1924486"/>
            </a:xfrm>
            <a:prstGeom prst="rect">
              <a:avLst/>
            </a:prstGeom>
          </p:spPr>
        </p:pic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7EF25649-6438-AA53-97CA-C05F1CC5C569}"/>
                </a:ext>
              </a:extLst>
            </p:cNvPr>
            <p:cNvSpPr txBox="1"/>
            <p:nvPr/>
          </p:nvSpPr>
          <p:spPr>
            <a:xfrm>
              <a:off x="10436468" y="6479804"/>
              <a:ext cx="3187319" cy="51356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추가 서비스 제공</a:t>
              </a:r>
            </a:p>
          </p:txBody>
        </p:sp>
        <p:pic>
          <p:nvPicPr>
            <p:cNvPr id="3082" name="Picture 10" descr="Plus White Icons – Free Download SVG, PNG, GIF">
              <a:extLst>
                <a:ext uri="{FF2B5EF4-FFF2-40B4-BE49-F238E27FC236}">
                  <a16:creationId xmlns:a16="http://schemas.microsoft.com/office/drawing/2014/main" id="{24ED66C4-28FF-D19E-2599-5C8625018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2549" y="627025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2E27E-0A40-8911-7FDC-3B54D36FE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C8612EE-7706-DCF9-9968-BB9C505B3863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AD3663-8159-9085-6608-F7A2DE3A4DDB}"/>
              </a:ext>
            </a:extLst>
          </p:cNvPr>
          <p:cNvGrpSpPr/>
          <p:nvPr/>
        </p:nvGrpSpPr>
        <p:grpSpPr>
          <a:xfrm>
            <a:off x="3321050" y="3708400"/>
            <a:ext cx="11645900" cy="2870200"/>
            <a:chOff x="3321050" y="2806700"/>
            <a:chExt cx="11645900" cy="28702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7720A66-FCBE-336E-CFA8-68C446969377}"/>
                </a:ext>
              </a:extLst>
            </p:cNvPr>
            <p:cNvSpPr txBox="1"/>
            <p:nvPr/>
          </p:nvSpPr>
          <p:spPr>
            <a:xfrm>
              <a:off x="3321050" y="2806700"/>
              <a:ext cx="11645900" cy="287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8000" b="1">
                  <a:solidFill>
                    <a:schemeClr val="bg1"/>
                  </a:solidFill>
                  <a:latin typeface="Noto Sans KR ExtraBold" panose="020B0200000000000000" pitchFamily="34" charset="-128"/>
                  <a:ea typeface="Noto Sans KR ExtraBold" panose="020B0200000000000000" pitchFamily="34" charset="-128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프로젝트 시연</a:t>
              </a:r>
              <a:endParaRPr lang="en-US" sz="8000" b="1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1C5ADC-15D0-698C-84CC-02AC04244267}"/>
                </a:ext>
              </a:extLst>
            </p:cNvPr>
            <p:cNvSpPr txBox="1"/>
            <p:nvPr/>
          </p:nvSpPr>
          <p:spPr>
            <a:xfrm>
              <a:off x="4800600" y="3826301"/>
              <a:ext cx="1143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4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 ExtraBold" panose="020B0200000000000000" pitchFamily="34" charset="-128"/>
                  <a:ea typeface="Noto Sans KR ExtraBold" panose="020B0200000000000000" pitchFamily="34" charset="-128"/>
                  <a:cs typeface="+mn-cs"/>
                </a:rPr>
                <a:t>04</a:t>
              </a:r>
              <a:endParaRPr lang="ko-Kore-KR" altLang="en-US" sz="1400"/>
            </a:p>
          </p:txBody>
        </p: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EA09575B-B98D-BB9F-C427-4E016A0DF8D5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4544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A1247-6253-FA2A-A6F7-9C05E9C58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24EF619-4F56-95B8-D1DD-E39AC5F9CC99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423264-40C2-1DAF-CD03-B4C7275E9293}"/>
              </a:ext>
            </a:extLst>
          </p:cNvPr>
          <p:cNvSpPr txBox="1"/>
          <p:nvPr/>
        </p:nvSpPr>
        <p:spPr>
          <a:xfrm>
            <a:off x="3321050" y="2870200"/>
            <a:ext cx="116459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ore-KR" sz="13800" b="1" dirty="0">
                <a:solidFill>
                  <a:schemeClr val="bg1"/>
                </a:solidFill>
                <a:latin typeface="Courgette Regular"/>
              </a:rPr>
              <a:t>Thank You</a:t>
            </a:r>
            <a:endParaRPr lang="en-US" sz="9600" b="1" u="none" strike="noStrike" dirty="0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C70D345-2771-435D-678B-903631AD133E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C4FD7AA6-D763-C7EF-D4C4-723F928EECFA}"/>
              </a:ext>
            </a:extLst>
          </p:cNvPr>
          <p:cNvSpPr txBox="1"/>
          <p:nvPr/>
        </p:nvSpPr>
        <p:spPr>
          <a:xfrm>
            <a:off x="3730625" y="5524500"/>
            <a:ext cx="10826750" cy="13594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마지막으로 프로젝트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수행에 도움을 주신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이상훈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강사님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장형기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멘토님께 진심으로 감사드립니다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sym typeface="Wingdings" pitchFamily="2" charset="2"/>
              </a:rPr>
              <a:t></a:t>
            </a:r>
            <a:endParaRPr lang="en-US" altLang="ko-KR" sz="200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8527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D2940-E6C6-3DC5-BA2C-18DA4265B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AADCD47-F967-C517-7315-0F3BFFC57CEC}"/>
              </a:ext>
            </a:extLst>
          </p:cNvPr>
          <p:cNvSpPr txBox="1"/>
          <p:nvPr/>
        </p:nvSpPr>
        <p:spPr>
          <a:xfrm>
            <a:off x="8178800" y="9423400"/>
            <a:ext cx="1943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15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4E0F534-BF55-88C3-88C1-E3A6188D6A27}"/>
              </a:ext>
            </a:extLst>
          </p:cNvPr>
          <p:cNvSpPr txBox="1"/>
          <p:nvPr/>
        </p:nvSpPr>
        <p:spPr>
          <a:xfrm>
            <a:off x="3321050" y="3708400"/>
            <a:ext cx="116459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8000" b="1" strike="noStrike">
                <a:solidFill>
                  <a:schemeClr val="bg1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예상 질문 리스트</a:t>
            </a:r>
            <a:endParaRPr lang="en-US" sz="8000" b="1" strike="noStrike">
              <a:solidFill>
                <a:schemeClr val="bg1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759BE2B-243D-C767-3958-ADE5ABA03DA8}"/>
              </a:ext>
            </a:extLst>
          </p:cNvPr>
          <p:cNvSpPr txBox="1"/>
          <p:nvPr/>
        </p:nvSpPr>
        <p:spPr>
          <a:xfrm>
            <a:off x="762000" y="558800"/>
            <a:ext cx="4457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7200" u="none" strike="noStrike">
              <a:solidFill>
                <a:srgbClr val="FFFFFF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080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0"/>
            <a:ext cx="131826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29800" y="6045200"/>
            <a:ext cx="3848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100" y="4279900"/>
            <a:ext cx="54864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8178800" y="673100"/>
            <a:ext cx="7137400" cy="7137400"/>
          </a:xfrm>
          <a:prstGeom prst="rect">
            <a:avLst/>
          </a:prstGeom>
          <a:effectLst>
            <a:outerShdw blurRad="507750" dist="659098" dir="2700000">
              <a:srgbClr val="FF9033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9156700" y="1638300"/>
            <a:ext cx="5207000" cy="520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8039100" y="7988300"/>
            <a:ext cx="7429500" cy="1409700"/>
          </a:xfrm>
          <a:prstGeom prst="rect">
            <a:avLst/>
          </a:prstGeom>
          <a:effectLst>
            <a:outerShdw blurRad="19665" dist="54045" dir="2580000">
              <a:srgbClr val="000000">
                <a:alpha val="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6500" y="2768600"/>
            <a:ext cx="3048000" cy="304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2768600"/>
            <a:ext cx="3048000" cy="304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0" y="2768600"/>
            <a:ext cx="3048000" cy="304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01000" y="8407400"/>
            <a:ext cx="7505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1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최종 성장 전략 로드맵 데이터 제공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501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9033"/>
                </a:solidFill>
                <a:latin typeface="Pretendard Black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712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9033"/>
                </a:solidFill>
                <a:latin typeface="Pretendard Black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54200" y="3403600"/>
            <a:ext cx="1765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9033"/>
                </a:solidFill>
                <a:latin typeface="Pretendard Black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52528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사용자에 적합한 콘텐츠 및 활동 플랫폼 추천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000" y="7708900"/>
            <a:ext cx="3670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쿠잉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(</a:t>
            </a:r>
            <a:r>
              <a:rPr lang="en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COOING</a:t>
            </a:r>
            <a:r>
              <a:rPr lang="en-US" altLang="ko-KR" sz="20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)</a:t>
            </a:r>
            <a:r>
              <a:rPr lang="ko-KR" altLang="en-US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은 </a:t>
            </a:r>
            <a:r>
              <a:rPr lang="ko-KR" altLang="en-US" sz="2000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endParaRPr lang="en-US" altLang="ko-KR" sz="2000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성장 전략 컨설팅 서비스입니다</a:t>
            </a:r>
            <a:r>
              <a:rPr lang="en-US" altLang="ko-KR" sz="20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  <a:endParaRPr lang="en-US" sz="20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7ABF50D-1370-1F46-CD07-961B1EFD531F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주제 소개</a:t>
            </a:r>
            <a:endParaRPr lang="en-US" altLang="ko-Kore-KR" sz="28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719E80B6-7282-F869-2F75-4CEE81D8429C}"/>
              </a:ext>
            </a:extLst>
          </p:cNvPr>
          <p:cNvSpPr txBox="1"/>
          <p:nvPr/>
        </p:nvSpPr>
        <p:spPr>
          <a:xfrm>
            <a:off x="6531428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 성향 분석 기반</a:t>
            </a:r>
            <a:endParaRPr lang="en-US" altLang="ko-KR" sz="2000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맞춤형 솔루션 제공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AB97B8D3-B117-1707-6E55-F150F47A0D4B}"/>
              </a:ext>
            </a:extLst>
          </p:cNvPr>
          <p:cNvSpPr txBox="1"/>
          <p:nvPr/>
        </p:nvSpPr>
        <p:spPr>
          <a:xfrm>
            <a:off x="13928271" y="3878943"/>
            <a:ext cx="3009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사용자가 벤치마킹할 </a:t>
            </a:r>
            <a:r>
              <a:rPr lang="ko-KR" altLang="en-US" sz="20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0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롤모델</a:t>
            </a:r>
            <a:r>
              <a:rPr lang="ko-KR" altLang="en-US" sz="20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추천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CD82DF3-17B3-2706-E638-BF94B3D094A9}"/>
              </a:ext>
            </a:extLst>
          </p:cNvPr>
          <p:cNvSpPr txBox="1"/>
          <p:nvPr/>
        </p:nvSpPr>
        <p:spPr>
          <a:xfrm>
            <a:off x="8305800" y="275772"/>
            <a:ext cx="6858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sz="11800" b="1" spc="-600">
                <a:solidFill>
                  <a:srgbClr val="FF9132"/>
                </a:solidFill>
                <a:latin typeface="Courgette Regular"/>
              </a:rPr>
              <a:t>‘</a:t>
            </a:r>
            <a:r>
              <a:rPr lang="en-US" sz="11800" b="1" spc="-600">
                <a:solidFill>
                  <a:srgbClr val="FF9132"/>
                </a:solidFill>
                <a:latin typeface="Courgette Regular"/>
              </a:rPr>
              <a:t>Cooing</a:t>
            </a:r>
            <a:r>
              <a:rPr lang="en-US" altLang="ko-KR" sz="11800" b="1" spc="-600">
                <a:solidFill>
                  <a:srgbClr val="FF9132"/>
                </a:solidFill>
                <a:latin typeface="Courgette Regular"/>
              </a:rPr>
              <a:t>’</a:t>
            </a:r>
            <a:endParaRPr lang="en-US" sz="11800" b="1" i="0" u="none" strike="noStrike" spc="-600">
              <a:solidFill>
                <a:srgbClr val="FF9132"/>
              </a:solidFill>
              <a:latin typeface="Courgette Regular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AFA7688-104B-0EE7-38E1-AAB70E419AEF}"/>
              </a:ext>
            </a:extLst>
          </p:cNvPr>
          <p:cNvPicPr/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>
            <a:off x="0" y="0"/>
            <a:ext cx="5143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A5A9B2-113F-DC15-A5F3-2B3791FC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0A9A3D-D6A5-47CE-B12F-9E38CC04EFE4}"/>
              </a:ext>
            </a:extLst>
          </p:cNvPr>
          <p:cNvGrpSpPr/>
          <p:nvPr/>
        </p:nvGrpSpPr>
        <p:grpSpPr>
          <a:xfrm>
            <a:off x="0" y="-356854"/>
            <a:ext cx="5329834" cy="10728781"/>
            <a:chOff x="0" y="0"/>
            <a:chExt cx="5143500" cy="1035369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C150574-F8CE-78D4-3AD2-0BB77D4B202C}"/>
                </a:ext>
              </a:extLst>
            </p:cNvPr>
            <p:cNvSpPr/>
            <p:nvPr/>
          </p:nvSpPr>
          <p:spPr>
            <a:xfrm>
              <a:off x="0" y="0"/>
              <a:ext cx="5143500" cy="269668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10ED0FFA-EE5D-A6C3-A20A-4FF08FADE9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r="14894"/>
            <a:stretch/>
          </p:blipFill>
          <p:spPr bwMode="auto">
            <a:xfrm>
              <a:off x="10978" y="2696683"/>
              <a:ext cx="5003386" cy="765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23699E-18A4-C49C-C260-79F0D0C76E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96020" y="0"/>
            <a:ext cx="13101665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21928DE-E728-F448-6679-5A7D171F06CC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33" name="그림 32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E3939828-437C-FB4E-010A-C35C079DC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70280"/>
            <a:ext cx="12363367" cy="7230820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76F2A54-5884-ADC8-5A8C-08079FA9793D}"/>
              </a:ext>
            </a:extLst>
          </p:cNvPr>
          <p:cNvSpPr/>
          <p:nvPr/>
        </p:nvSpPr>
        <p:spPr>
          <a:xfrm>
            <a:off x="12725400" y="1549400"/>
            <a:ext cx="5334000" cy="2603500"/>
          </a:xfrm>
          <a:prstGeom prst="roundRect">
            <a:avLst/>
          </a:prstGeom>
          <a:noFill/>
          <a:ln w="57150">
            <a:solidFill>
              <a:srgbClr val="FF9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ED53167D-81B8-739F-E3E1-2EEDBF3437E6}"/>
              </a:ext>
            </a:extLst>
          </p:cNvPr>
          <p:cNvSpPr txBox="1"/>
          <p:nvPr/>
        </p:nvSpPr>
        <p:spPr>
          <a:xfrm>
            <a:off x="762000" y="558800"/>
            <a:ext cx="44577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Q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ED11C647-13A1-501F-8864-9110B6790CF1}"/>
              </a:ext>
            </a:extLst>
          </p:cNvPr>
          <p:cNvSpPr txBox="1"/>
          <p:nvPr/>
        </p:nvSpPr>
        <p:spPr>
          <a:xfrm>
            <a:off x="762000" y="1640621"/>
            <a:ext cx="398610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시스템 아키텍처상에서 </a:t>
            </a:r>
            <a:r>
              <a:rPr lang="en" altLang="ko-KR" sz="3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RAG</a:t>
            </a:r>
            <a:r>
              <a:rPr lang="ko-KR" altLang="en-US" sz="3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의 활용은 어떻게 했나요</a:t>
            </a:r>
            <a:r>
              <a:rPr lang="en-US" altLang="ko-KR" sz="3200" u="none" strike="noStrike" dirty="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41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17D58-29E9-96A8-E926-E16FBE865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C380C81-D81B-DEE6-A3B5-61CD62084FB2}"/>
              </a:ext>
            </a:extLst>
          </p:cNvPr>
          <p:cNvGrpSpPr/>
          <p:nvPr/>
        </p:nvGrpSpPr>
        <p:grpSpPr>
          <a:xfrm>
            <a:off x="0" y="-356854"/>
            <a:ext cx="5329834" cy="10728781"/>
            <a:chOff x="0" y="0"/>
            <a:chExt cx="5143500" cy="1035369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78D740-2FF2-4A59-BA5A-91AA9EDA6783}"/>
                </a:ext>
              </a:extLst>
            </p:cNvPr>
            <p:cNvSpPr/>
            <p:nvPr/>
          </p:nvSpPr>
          <p:spPr>
            <a:xfrm>
              <a:off x="0" y="0"/>
              <a:ext cx="5143500" cy="269668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A2C1B90A-2D35-399D-8384-7D0A393711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r="14894"/>
            <a:stretch/>
          </p:blipFill>
          <p:spPr bwMode="auto">
            <a:xfrm>
              <a:off x="10978" y="2696683"/>
              <a:ext cx="5003386" cy="765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E01CD1-5F2A-9E7E-CE53-DDF8565A3B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96020" y="0"/>
            <a:ext cx="13101665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EE59C95-7088-513B-CA6C-E814F51D5FD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304576-56E2-FEA6-5A4E-9A78A4F3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1826" y="6221708"/>
            <a:ext cx="9381332" cy="2475149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C3A69C4-B476-74E6-506F-2A265BBE4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1" y="2476500"/>
            <a:ext cx="10415102" cy="2415096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BBF617D-8C08-A5CE-9D2E-BD32C2BB9E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389" y="2389655"/>
            <a:ext cx="12322925" cy="2573231"/>
          </a:xfrm>
          <a:prstGeom prst="roundRect">
            <a:avLst>
              <a:gd name="adj" fmla="val 16667"/>
            </a:avLst>
          </a:prstGeom>
          <a:ln w="28575">
            <a:solidFill>
              <a:srgbClr val="FF913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4">
            <a:extLst>
              <a:ext uri="{FF2B5EF4-FFF2-40B4-BE49-F238E27FC236}">
                <a16:creationId xmlns:a16="http://schemas.microsoft.com/office/drawing/2014/main" id="{B7A02379-9CD6-8DBC-C34F-4D1C7745DC79}"/>
              </a:ext>
            </a:extLst>
          </p:cNvPr>
          <p:cNvSpPr txBox="1"/>
          <p:nvPr/>
        </p:nvSpPr>
        <p:spPr>
          <a:xfrm>
            <a:off x="762000" y="558800"/>
            <a:ext cx="44577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Q</a:t>
            </a: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E1D9B82B-3E38-16B0-25A8-C4B11994E78D}"/>
              </a:ext>
            </a:extLst>
          </p:cNvPr>
          <p:cNvSpPr txBox="1"/>
          <p:nvPr/>
        </p:nvSpPr>
        <p:spPr>
          <a:xfrm>
            <a:off x="762000" y="1640621"/>
            <a:ext cx="398610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u="none" strike="noStrike" err="1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sz="3200" u="none" strike="noStrike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데이터 확보의 자동화 시스템은 어떻게 </a:t>
            </a:r>
            <a:r>
              <a:rPr lang="ko-KR" altLang="en-US" sz="32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구축하실 건가요</a:t>
            </a:r>
            <a:r>
              <a:rPr lang="en-US" altLang="ko-KR" sz="3200">
                <a:solidFill>
                  <a:srgbClr val="FFFFFF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?</a:t>
            </a:r>
            <a:endParaRPr lang="en-US" altLang="ko-KR" sz="3200" u="none" strike="noStrike">
              <a:solidFill>
                <a:srgbClr val="FFFFFF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92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17D58-29E9-96A8-E926-E16FBE865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44416F-85AC-86C1-B0A2-B63A857C03A9}"/>
              </a:ext>
            </a:extLst>
          </p:cNvPr>
          <p:cNvGrpSpPr/>
          <p:nvPr/>
        </p:nvGrpSpPr>
        <p:grpSpPr>
          <a:xfrm>
            <a:off x="0" y="-356854"/>
            <a:ext cx="5329834" cy="10728781"/>
            <a:chOff x="0" y="0"/>
            <a:chExt cx="5143500" cy="1035369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322D87C-3C49-9FDF-1AFF-3B0B55CAEDA4}"/>
                </a:ext>
              </a:extLst>
            </p:cNvPr>
            <p:cNvSpPr/>
            <p:nvPr/>
          </p:nvSpPr>
          <p:spPr>
            <a:xfrm>
              <a:off x="0" y="0"/>
              <a:ext cx="5143500" cy="269668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BB2D0F39-A1C0-1CAB-6C05-FA384B1E87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r="14894"/>
            <a:stretch/>
          </p:blipFill>
          <p:spPr bwMode="auto">
            <a:xfrm>
              <a:off x="10978" y="2696683"/>
              <a:ext cx="5003386" cy="765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E01CD1-5F2A-9E7E-CE53-DDF8565A3B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96020" y="0"/>
            <a:ext cx="13101665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EE59C95-7088-513B-CA6C-E814F51D5FD0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8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3F6B4F25-20D0-8476-E80A-77705BD1F303}"/>
              </a:ext>
            </a:extLst>
          </p:cNvPr>
          <p:cNvSpPr txBox="1"/>
          <p:nvPr/>
        </p:nvSpPr>
        <p:spPr>
          <a:xfrm>
            <a:off x="762000" y="838200"/>
            <a:ext cx="44577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1" u="none" strike="noStrike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Additional</a:t>
            </a:r>
          </a:p>
          <a:p>
            <a:pPr lvl="0" algn="l">
              <a:lnSpc>
                <a:spcPct val="99600"/>
              </a:lnSpc>
            </a:pPr>
            <a:r>
              <a:rPr lang="en-US" sz="4400" b="1">
                <a:solidFill>
                  <a:srgbClr val="FFFFFF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Questions</a:t>
            </a:r>
            <a:endParaRPr lang="en-US" sz="4400" b="1" u="none" strike="noStrike">
              <a:solidFill>
                <a:srgbClr val="FFFFFF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6D3E5F-DEC6-E382-3228-5280E4ED674E}"/>
              </a:ext>
            </a:extLst>
          </p:cNvPr>
          <p:cNvGrpSpPr/>
          <p:nvPr/>
        </p:nvGrpSpPr>
        <p:grpSpPr>
          <a:xfrm>
            <a:off x="6908800" y="5689618"/>
            <a:ext cx="9791700" cy="1730853"/>
            <a:chOff x="6908800" y="2870200"/>
            <a:chExt cx="9791700" cy="1730853"/>
          </a:xfrm>
        </p:grpSpPr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3E51F33E-BE1F-5180-02B9-A129B74C34A2}"/>
                </a:ext>
              </a:extLst>
            </p:cNvPr>
            <p:cNvSpPr txBox="1"/>
            <p:nvPr/>
          </p:nvSpPr>
          <p:spPr>
            <a:xfrm>
              <a:off x="6908800" y="2870200"/>
              <a:ext cx="97917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Q. </a:t>
              </a: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추론 시간에 대한</a:t>
              </a:r>
              <a:r>
                <a:rPr lang="en-US" altLang="ko-KR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개선 여지가 있나요</a:t>
              </a: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?</a:t>
              </a: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9DB9D1B1-4185-5A8F-2990-27262C47CFE7}"/>
                </a:ext>
              </a:extLst>
            </p:cNvPr>
            <p:cNvSpPr txBox="1"/>
            <p:nvPr/>
          </p:nvSpPr>
          <p:spPr>
            <a:xfrm>
              <a:off x="6908800" y="3419953"/>
              <a:ext cx="9779000" cy="1181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당연히 빠를수록 좋다고 생각하지만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 </a:t>
              </a:r>
              <a:r>
                <a:rPr kumimoji="0" lang="en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LLM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의 성능과 추론 속도 사이에는 트레이드 오프가 존재합니다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 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그래서 적절한 지점을 찾아야 하는데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 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사용자 피드백 결과 추론시간보다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답변의 퀄리티에 대한 의견이 많아 성능 향상에 보다 중점을 두고 있습니다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  <a:endParaRPr kumimoji="0" lang="ko-KR" altLang="en-US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032A3B-0E65-E87B-E8D1-C3788B2F31BB}"/>
              </a:ext>
            </a:extLst>
          </p:cNvPr>
          <p:cNvGrpSpPr/>
          <p:nvPr/>
        </p:nvGrpSpPr>
        <p:grpSpPr>
          <a:xfrm>
            <a:off x="6908800" y="1349542"/>
            <a:ext cx="9791700" cy="1132857"/>
            <a:chOff x="6908800" y="1349542"/>
            <a:chExt cx="9791700" cy="1132857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18306091-6813-77F1-D867-168DC82574BF}"/>
                </a:ext>
              </a:extLst>
            </p:cNvPr>
            <p:cNvSpPr txBox="1"/>
            <p:nvPr/>
          </p:nvSpPr>
          <p:spPr>
            <a:xfrm>
              <a:off x="6908800" y="1349542"/>
              <a:ext cx="97917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Q. </a:t>
              </a:r>
              <a:r>
                <a:rPr lang="ko-KR" altLang="en-US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왜 프로세스에 </a:t>
              </a:r>
              <a:r>
                <a:rPr lang="en" altLang="ko-KR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WBS</a:t>
              </a:r>
              <a:r>
                <a:rPr lang="ko-KR" altLang="en-US" sz="2800" b="1" err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를</a:t>
              </a:r>
              <a:r>
                <a:rPr lang="ko-KR" altLang="en-US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적용하지 않았나요</a:t>
              </a:r>
              <a:r>
                <a:rPr lang="en-US" altLang="ko-KR" sz="2800" b="1">
                  <a:solidFill>
                    <a:srgbClr val="FF9033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800" b="1">
                <a:solidFill>
                  <a:srgbClr val="FF9033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CBCDA0E0-83EB-76A8-B6A4-928EED65101B}"/>
                </a:ext>
              </a:extLst>
            </p:cNvPr>
            <p:cNvSpPr txBox="1"/>
            <p:nvPr/>
          </p:nvSpPr>
          <p:spPr>
            <a:xfrm>
              <a:off x="6908800" y="1694999"/>
              <a:ext cx="9779000" cy="787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소통의 이슈로 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3</a:t>
              </a:r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주 동안 세웠던 기획이 모두 엎어지게 되었습니다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늦어진 만큼 빠르게 서비스를 운영하기 위해 애자일 방식을 채택했습니다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9C8A08-7A3A-5E73-6CE9-CD05430C8F98}"/>
              </a:ext>
            </a:extLst>
          </p:cNvPr>
          <p:cNvGrpSpPr/>
          <p:nvPr/>
        </p:nvGrpSpPr>
        <p:grpSpPr>
          <a:xfrm>
            <a:off x="6900111" y="3158629"/>
            <a:ext cx="10016289" cy="1854759"/>
            <a:chOff x="6900111" y="3710071"/>
            <a:chExt cx="10016289" cy="1854759"/>
          </a:xfrm>
        </p:grpSpPr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38565C24-80C7-F241-F27E-1BA01D0C4D2C}"/>
                </a:ext>
              </a:extLst>
            </p:cNvPr>
            <p:cNvSpPr txBox="1"/>
            <p:nvPr/>
          </p:nvSpPr>
          <p:spPr>
            <a:xfrm>
              <a:off x="6908800" y="4205371"/>
              <a:ext cx="10007600" cy="135945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기존의 서비스들은 컨설팅 횟수마다 비용을 지불하는 방식이 대부분입니다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하지만 저희 서비스는 구독형 서비스를 통해 사용자의 경제적 부담을 낮추고 접근성을 높일 수 있습니다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또한 이를 통해 사용자의 상황이 바뀔 때마다 맞춤형 전략을 제공할 수 있습니다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5B064C0D-62BD-A546-73A8-550CC7F4620A}"/>
                </a:ext>
              </a:extLst>
            </p:cNvPr>
            <p:cNvSpPr txBox="1"/>
            <p:nvPr/>
          </p:nvSpPr>
          <p:spPr>
            <a:xfrm>
              <a:off x="6900111" y="3710071"/>
              <a:ext cx="97917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Q. </a:t>
              </a: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구독형 모델을 선정한 이유가 무엇인가요</a:t>
              </a: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?</a:t>
              </a:r>
            </a:p>
          </p:txBody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7C556B44-5513-A518-2A13-3764B0D91783}"/>
                </a:ext>
              </a:extLst>
            </p:cNvPr>
            <p:cNvSpPr txBox="1"/>
            <p:nvPr/>
          </p:nvSpPr>
          <p:spPr>
            <a:xfrm>
              <a:off x="6900111" y="4306970"/>
              <a:ext cx="9779000" cy="8746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B66DD4-D28B-FCD8-C122-FC12AA8E88C2}"/>
              </a:ext>
            </a:extLst>
          </p:cNvPr>
          <p:cNvGrpSpPr/>
          <p:nvPr/>
        </p:nvGrpSpPr>
        <p:grpSpPr>
          <a:xfrm>
            <a:off x="6851002" y="8096701"/>
            <a:ext cx="9791700" cy="1524979"/>
            <a:chOff x="6908800" y="2870200"/>
            <a:chExt cx="9791700" cy="1524979"/>
          </a:xfrm>
        </p:grpSpPr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130733E9-A9DB-FD66-9D5E-F0E49816BACE}"/>
                </a:ext>
              </a:extLst>
            </p:cNvPr>
            <p:cNvSpPr txBox="1"/>
            <p:nvPr/>
          </p:nvSpPr>
          <p:spPr>
            <a:xfrm>
              <a:off x="6908800" y="2870200"/>
              <a:ext cx="97917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Q. </a:t>
              </a:r>
              <a:r>
                <a:rPr kumimoji="0" lang="ko-KR" altLang="en-US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 이용자 트래픽이 증가하면 어떻게 대응할 것인가요</a:t>
              </a:r>
              <a:r>
                <a:rPr kumimoji="0" lang="en-US" altLang="ko-KR" sz="2800" b="1" u="none" strike="noStrike" kern="1200" cap="none" spc="0" normalizeH="0" baseline="0" noProof="0">
                  <a:ln>
                    <a:noFill/>
                  </a:ln>
                  <a:solidFill>
                    <a:srgbClr val="FF9033"/>
                  </a:solidFill>
                  <a:effectLst/>
                  <a:uLnTx/>
                  <a:uFillTx/>
                  <a:latin typeface="Noto Sans KR" panose="020B0200000000000000" pitchFamily="34" charset="-128"/>
                  <a:ea typeface="Noto Sans KR" panose="020B0200000000000000" pitchFamily="34" charset="-128"/>
                </a:rPr>
                <a:t>?</a:t>
              </a:r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28E2AC85-E050-363D-ED97-091372C95FF4}"/>
                </a:ext>
              </a:extLst>
            </p:cNvPr>
            <p:cNvSpPr txBox="1"/>
            <p:nvPr/>
          </p:nvSpPr>
          <p:spPr>
            <a:xfrm>
              <a:off x="6908800" y="3214079"/>
              <a:ext cx="9779000" cy="1181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서비스 이용자 수가 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1000~1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만명이 되면 현재 인프라로 대응이 불가능합니다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  <a:endParaRPr kumimoji="0" lang="en-US" altLang="ko-KR" sz="2000" u="none" strike="noStrike" kern="1200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7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이를 위해</a:t>
              </a:r>
              <a:r>
                <a: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기존의 </a:t>
              </a:r>
              <a:r>
                <a:rPr kumimoji="0" lang="ko-KR" altLang="en-US" sz="2000" u="none" strike="noStrike" kern="1200" cap="none" spc="0" normalizeH="0" baseline="0" noProof="0" err="1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모놀리식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서비스에서 마이크로 서비스로 </a:t>
              </a: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refactoring</a:t>
              </a:r>
              <a:r>
                <a:rPr kumimoji="0" lang="ko-KR" altLang="en-US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을 진행할 계획입니다</a:t>
              </a:r>
              <a:r>
                <a:rPr kumimoji="0" lang="en-US" altLang="ko-KR" sz="20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243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5290457"/>
            <a:ext cx="3556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0455" y="155665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12293855" y="258535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1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소셜 미디어의 발전</a:t>
            </a: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으로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직업이 급속히 성장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93855" y="2839357"/>
            <a:ext cx="4267200" cy="800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en-US" sz="2400" b="0" i="0" u="none" strike="noStrike">
              <a:solidFill>
                <a:srgbClr val="FF9033"/>
              </a:solidFill>
              <a:ea typeface="Pretendard Semi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55" y="423000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2276922" y="525870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인플루언서는</a:t>
            </a: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lang="ko-KR" altLang="en-US" sz="2400" b="1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단순한 콘텐츠 생성자를 넘어 중요한 </a:t>
            </a:r>
            <a:r>
              <a:rPr lang="ko-KR" altLang="en-US" sz="2400" b="1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직업군</a:t>
            </a:r>
            <a:endParaRPr lang="ko-KR" altLang="en-US" sz="2400" b="1" u="none" strike="noStrike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455" y="6903357"/>
            <a:ext cx="5334000" cy="2476500"/>
          </a:xfrm>
          <a:prstGeom prst="rect">
            <a:avLst/>
          </a:prstGeom>
          <a:effectLst>
            <a:outerShdw blurRad="61080" dist="95250" dir="2580000">
              <a:srgbClr val="000000">
                <a:alpha val="5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2293855" y="7932057"/>
            <a:ext cx="4267200" cy="419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많은 사람들이 </a:t>
            </a:r>
            <a:r>
              <a:rPr lang="ko-KR" altLang="en-US" sz="2400" u="none" strike="noStrike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인플루언서로</a:t>
            </a:r>
            <a:r>
              <a:rPr lang="ko-KR" altLang="en-US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활동하고 싶어하지만</a:t>
            </a:r>
            <a:r>
              <a:rPr lang="en-US" altLang="ko-KR" sz="240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b="1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체계적인 가이드가 부족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26AC2BAB-3973-014E-224D-2625CAFBF8A8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pic>
        <p:nvPicPr>
          <p:cNvPr id="29" name="그림 28" descr="인플루언서를 전업으로 전향할 계획">
            <a:extLst>
              <a:ext uri="{FF2B5EF4-FFF2-40B4-BE49-F238E27FC236}">
                <a16:creationId xmlns:a16="http://schemas.microsoft.com/office/drawing/2014/main" id="{8998AAB4-9AB9-007B-67B9-AA450117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755" y="2475502"/>
            <a:ext cx="8444991" cy="5985511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D814894-D78D-FAC1-B4FB-846B48F3BEF3}"/>
              </a:ext>
            </a:extLst>
          </p:cNvPr>
          <p:cNvSpPr txBox="1"/>
          <p:nvPr/>
        </p:nvSpPr>
        <p:spPr>
          <a:xfrm>
            <a:off x="1105155" y="8671971"/>
            <a:ext cx="87563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</a:t>
            </a:r>
            <a:r>
              <a:rPr 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직업 인식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조사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algn="ct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(출처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 </a:t>
            </a:r>
            <a:r>
              <a:rPr lang="ko-KR" alt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한국인플루언서산업협회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,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레뷰코퍼레이션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Noto Sans KR Light" panose="020B0200000000000000" pitchFamily="34" charset="-128"/>
                <a:ea typeface="Noto Sans KR Light" panose="020B0200000000000000" pitchFamily="34" charset="-128"/>
                <a:cs typeface="+mn-lt"/>
              </a:rPr>
              <a:t>)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Noto Sans KR Light" panose="020B0200000000000000" pitchFamily="34" charset="-128"/>
              <a:ea typeface="Noto Sans KR Light" panose="020B0200000000000000" pitchFamily="34" charset="-128"/>
              <a:cs typeface="Calibri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20A20AB4-271E-8880-2894-A8EFAAB3A5A2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ED51ECA1-F47B-652D-D74B-0954BD96C9B6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6B428-885D-23CE-354B-7759ACF9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3">
            <a:extLst>
              <a:ext uri="{FF2B5EF4-FFF2-40B4-BE49-F238E27FC236}">
                <a16:creationId xmlns:a16="http://schemas.microsoft.com/office/drawing/2014/main" id="{CE8CFD30-7E2D-DCC1-7161-755C756BB309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8BF1BE0C-E2B1-C67F-B770-B50544FB843B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9FF6BD02-49BA-E9FE-E395-7B9F971696DB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3AEF92-1AFC-6CE5-099E-FC18CA873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" t="969" r="12203" b="25805"/>
          <a:stretch/>
        </p:blipFill>
        <p:spPr bwMode="auto">
          <a:xfrm>
            <a:off x="2209800" y="2697033"/>
            <a:ext cx="13868400" cy="6856522"/>
          </a:xfrm>
          <a:prstGeom prst="roundRect">
            <a:avLst>
              <a:gd name="adj" fmla="val 602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A25EE-2F67-9409-762F-3A0462B76242}"/>
              </a:ext>
            </a:extLst>
          </p:cNvPr>
          <p:cNvSpPr txBox="1"/>
          <p:nvPr/>
        </p:nvSpPr>
        <p:spPr>
          <a:xfrm>
            <a:off x="6205455" y="1848995"/>
            <a:ext cx="5877091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60"/>
              </a:lnSpc>
            </a:pPr>
            <a:r>
              <a:rPr kumimoji="1"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시장 서비스 사례</a:t>
            </a:r>
            <a:endParaRPr kumimoji="1" lang="ko-Kore-KR" altLang="en-US" sz="20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973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7923F6-0E77-1CB9-9FC7-22D4543C4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3">
            <a:extLst>
              <a:ext uri="{FF2B5EF4-FFF2-40B4-BE49-F238E27FC236}">
                <a16:creationId xmlns:a16="http://schemas.microsoft.com/office/drawing/2014/main" id="{5191B225-26D2-D881-CEBA-4B7F3BA928C1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47E03E9F-40DB-8248-92C3-F50A28E9C160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3B8967AB-169F-1361-051F-43F7F2741992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52C7DF33-966B-B4C6-7A00-D7B55A73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46" y="5290457"/>
            <a:ext cx="355600" cy="3556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39EB98A-7A6B-9816-1032-BFF89C29B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t="9188" r="1928" b="31053"/>
          <a:stretch/>
        </p:blipFill>
        <p:spPr bwMode="auto">
          <a:xfrm>
            <a:off x="762000" y="3671267"/>
            <a:ext cx="6382061" cy="4626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59CE9F1-7AD3-E4C9-3C97-6681CBE21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10169" r="2339" b="17740"/>
          <a:stretch/>
        </p:blipFill>
        <p:spPr bwMode="auto">
          <a:xfrm>
            <a:off x="8001000" y="3671267"/>
            <a:ext cx="9357289" cy="4626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FF9132"/>
            </a:solidFill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4F96E-FE96-9C73-1839-C5BD7A4EC1B3}"/>
              </a:ext>
            </a:extLst>
          </p:cNvPr>
          <p:cNvSpPr txBox="1"/>
          <p:nvPr/>
        </p:nvSpPr>
        <p:spPr>
          <a:xfrm>
            <a:off x="5429250" y="2781300"/>
            <a:ext cx="742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인플루언서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시장 기존 서비스 매출 및 소비자 거래 통계</a:t>
            </a:r>
            <a:endParaRPr kumimoji="1" lang="ko-Kore-KR" altLang="en-US" sz="200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629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1D339B-A6DF-BC3F-2075-C075C651D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6B850F2D-FE3B-CB17-EF60-927267AD3A62}"/>
              </a:ext>
            </a:extLst>
          </p:cNvPr>
          <p:cNvGrpSpPr/>
          <p:nvPr/>
        </p:nvGrpSpPr>
        <p:grpSpPr>
          <a:xfrm>
            <a:off x="11169846" y="2813957"/>
            <a:ext cx="5334000" cy="2476500"/>
            <a:chOff x="11188700" y="1231900"/>
            <a:chExt cx="5334000" cy="247650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C61B676C-E08B-C07A-9BB3-3277CB686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8700" y="1231900"/>
              <a:ext cx="5334000" cy="2476500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5C63443-62F0-523A-D7EA-D44E0C5EA7FF}"/>
                </a:ext>
              </a:extLst>
            </p:cNvPr>
            <p:cNvSpPr txBox="1"/>
            <p:nvPr/>
          </p:nvSpPr>
          <p:spPr>
            <a:xfrm>
              <a:off x="11722100" y="2260600"/>
              <a:ext cx="4267200" cy="419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조회수</a:t>
              </a:r>
              <a:r>
                <a:rPr lang="en-US" altLang="ko-KR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구독자 수</a:t>
              </a:r>
              <a:r>
                <a:rPr lang="en-US" altLang="ko-KR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성장 속도 등 </a:t>
              </a:r>
              <a:r>
                <a:rPr lang="ko-KR" altLang="en-US" sz="2400" u="none" strike="noStrike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및 콘텐츠 트렌드에 대한 </a:t>
              </a: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기본적인 데이터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를 제공</a:t>
              </a: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9852DB8-52A8-8B5C-DBA1-4E0B265F9223}"/>
              </a:ext>
            </a:extLst>
          </p:cNvPr>
          <p:cNvSpPr txBox="1"/>
          <p:nvPr/>
        </p:nvSpPr>
        <p:spPr>
          <a:xfrm>
            <a:off x="11728901" y="2203938"/>
            <a:ext cx="4267200" cy="800100"/>
          </a:xfrm>
          <a:prstGeom prst="rect">
            <a:avLst/>
          </a:prstGeom>
          <a:effectLst>
            <a:outerShdw dist="7620" dir="2580000">
              <a:srgbClr val="000000">
                <a:alpha val="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altLang="en-US" sz="2400" b="0" i="0" u="none" strike="noStrike">
              <a:solidFill>
                <a:srgbClr val="FF9033"/>
              </a:solidFill>
              <a:ea typeface="Pretendard SemiBold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9B6FF88-C123-7EB3-B40A-BDD81FA3ABAF}"/>
              </a:ext>
            </a:extLst>
          </p:cNvPr>
          <p:cNvGrpSpPr/>
          <p:nvPr/>
        </p:nvGrpSpPr>
        <p:grpSpPr>
          <a:xfrm>
            <a:off x="11169846" y="5713626"/>
            <a:ext cx="5334000" cy="2476500"/>
            <a:chOff x="11188700" y="3898900"/>
            <a:chExt cx="5334000" cy="247650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41C9603C-3E23-4904-286E-EB884C369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8700" y="3898900"/>
              <a:ext cx="5334000" cy="2476500"/>
            </a:xfrm>
            <a:prstGeom prst="rect">
              <a:avLst/>
            </a:prstGeom>
            <a:effectLst>
              <a:outerShdw blurRad="61080" dist="95250" dir="2580000">
                <a:srgbClr val="000000">
                  <a:alpha val="5000"/>
                </a:srgbClr>
              </a:outerShdw>
            </a:effectLst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F56BDD5-3124-F8F2-05C1-7BE0DAFC3225}"/>
                </a:ext>
              </a:extLst>
            </p:cNvPr>
            <p:cNvSpPr txBox="1"/>
            <p:nvPr/>
          </p:nvSpPr>
          <p:spPr>
            <a:xfrm>
              <a:off x="11705167" y="4927600"/>
              <a:ext cx="4267200" cy="419100"/>
            </a:xfrm>
            <a:prstGeom prst="rect">
              <a:avLst/>
            </a:prstGeom>
            <a:effectLst>
              <a:outerShdw dist="7620" dir="2580000">
                <a:srgbClr val="000000">
                  <a:alpha val="5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대부분 광고주와 </a:t>
              </a:r>
              <a:r>
                <a:rPr lang="ko-KR" altLang="en-US" sz="2400" u="none" strike="noStrike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인플루언서를</a:t>
              </a:r>
              <a:r>
                <a:rPr lang="ko-KR" altLang="en-US" sz="240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매칭해주는 </a:t>
              </a:r>
              <a:r>
                <a:rPr lang="ko-KR" altLang="en-US" sz="2400" b="1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마케팅 분야에 집중</a:t>
              </a:r>
            </a:p>
          </p:txBody>
        </p:sp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5758C8C8-B303-94A6-7B96-DA00C34383C2}"/>
              </a:ext>
            </a:extLst>
          </p:cNvPr>
          <p:cNvSpPr txBox="1"/>
          <p:nvPr/>
        </p:nvSpPr>
        <p:spPr>
          <a:xfrm>
            <a:off x="762000" y="1054100"/>
            <a:ext cx="4724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altLang="en-US" sz="2800" u="none" strike="noStrike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프로젝트 </a:t>
            </a:r>
            <a:r>
              <a:rPr lang="ko-KR" altLang="en-US" sz="2800">
                <a:solidFill>
                  <a:srgbClr val="FF9132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기획 의도</a:t>
            </a:r>
            <a:endParaRPr lang="en-US" altLang="ko-Kore-KR" sz="2800" u="none" strike="noStrike">
              <a:solidFill>
                <a:srgbClr val="FF9132"/>
              </a:solidFill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39B893E1-CB05-6716-53C7-0A7FA97B5684}"/>
              </a:ext>
            </a:extLst>
          </p:cNvPr>
          <p:cNvSpPr txBox="1"/>
          <p:nvPr/>
        </p:nvSpPr>
        <p:spPr>
          <a:xfrm>
            <a:off x="1371600" y="564243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프로젝트 개요</a:t>
            </a:r>
            <a:endParaRPr lang="ko-KR" sz="2800" b="1" u="none" strike="noStrike">
              <a:solidFill>
                <a:srgbClr val="FF9132"/>
              </a:soli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9922DA1F-CA03-659C-B33A-698FC7B3FD87}"/>
              </a:ext>
            </a:extLst>
          </p:cNvPr>
          <p:cNvSpPr txBox="1"/>
          <p:nvPr/>
        </p:nvSpPr>
        <p:spPr>
          <a:xfrm>
            <a:off x="762000" y="558800"/>
            <a:ext cx="4457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1" u="none" strike="noStrike">
                <a:solidFill>
                  <a:srgbClr val="FF9132"/>
                </a:soli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01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13AC379-6FC1-D980-5327-FDDFA5F5E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0" t="8341"/>
          <a:stretch/>
        </p:blipFill>
        <p:spPr bwMode="auto">
          <a:xfrm>
            <a:off x="3810000" y="2288749"/>
            <a:ext cx="5155067" cy="3072295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C6E84-4511-CB75-4218-69D8752FD275}"/>
              </a:ext>
            </a:extLst>
          </p:cNvPr>
          <p:cNvSpPr txBox="1"/>
          <p:nvPr/>
        </p:nvSpPr>
        <p:spPr>
          <a:xfrm>
            <a:off x="3810000" y="5624212"/>
            <a:ext cx="51550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(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en-US" altLang="ko-KR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Vling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)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유튜브 데이터 분석 플랫폼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01503D-BC8E-A87A-6409-7B7A26D17CC4}"/>
              </a:ext>
            </a:extLst>
          </p:cNvPr>
          <p:cNvSpPr txBox="1"/>
          <p:nvPr/>
        </p:nvSpPr>
        <p:spPr>
          <a:xfrm>
            <a:off x="3810000" y="9671416"/>
            <a:ext cx="51550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(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REVU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) </a:t>
            </a:r>
            <a:r>
              <a:rPr lang="ko-KR" alt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비즈니스전문 기업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60DCB28-0F95-5302-3BEE-71654BA39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r="12589"/>
          <a:stretch/>
        </p:blipFill>
        <p:spPr bwMode="auto">
          <a:xfrm>
            <a:off x="3810000" y="6349045"/>
            <a:ext cx="5155067" cy="3079708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FF913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73A4571-A078-367A-3D8A-372568295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6846" y="5290457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3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2870</Words>
  <Application>Microsoft Macintosh PowerPoint</Application>
  <PresentationFormat>사용자 지정</PresentationFormat>
  <Paragraphs>679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8" baseType="lpstr">
      <vt:lpstr>Pretendard SemiBold</vt:lpstr>
      <vt:lpstr>Noto Sans KR</vt:lpstr>
      <vt:lpstr>Aptos</vt:lpstr>
      <vt:lpstr>Pretendard Black</vt:lpstr>
      <vt:lpstr>Noto Sans KR Medium</vt:lpstr>
      <vt:lpstr>Arial</vt:lpstr>
      <vt:lpstr>Courgette Regular</vt:lpstr>
      <vt:lpstr>gg sans</vt:lpstr>
      <vt:lpstr>Noto Sans KR Black</vt:lpstr>
      <vt:lpstr>Noto Sans KR Light</vt:lpstr>
      <vt:lpstr>Pretendard ExtraBold</vt:lpstr>
      <vt:lpstr>Noto Sans KR ExtraBold</vt:lpstr>
      <vt:lpstr>Symbol</vt:lpstr>
      <vt:lpstr>inherit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박윤서</cp:lastModifiedBy>
  <cp:revision>95</cp:revision>
  <dcterms:created xsi:type="dcterms:W3CDTF">2006-08-16T00:00:00Z</dcterms:created>
  <dcterms:modified xsi:type="dcterms:W3CDTF">2024-10-15T04:44:41Z</dcterms:modified>
</cp:coreProperties>
</file>